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8"/>
  </p:notesMasterIdLst>
  <p:sldIdLst>
    <p:sldId id="277" r:id="rId2"/>
    <p:sldId id="288" r:id="rId3"/>
    <p:sldId id="289" r:id="rId4"/>
    <p:sldId id="290" r:id="rId5"/>
    <p:sldId id="303" r:id="rId6"/>
    <p:sldId id="304" r:id="rId7"/>
    <p:sldId id="291" r:id="rId8"/>
    <p:sldId id="311" r:id="rId9"/>
    <p:sldId id="305" r:id="rId10"/>
    <p:sldId id="306" r:id="rId11"/>
    <p:sldId id="308" r:id="rId12"/>
    <p:sldId id="292" r:id="rId13"/>
    <p:sldId id="309" r:id="rId14"/>
    <p:sldId id="299" r:id="rId15"/>
    <p:sldId id="310" r:id="rId16"/>
    <p:sldId id="280" r:id="rId17"/>
  </p:sldIdLst>
  <p:sldSz cx="12192000" cy="6858000"/>
  <p:notesSz cx="6858000" cy="9144000"/>
  <p:embeddedFontLst>
    <p:embeddedFont>
      <p:font typeface="맑은 고딕" panose="020B0503020000020004" pitchFamily="34" charset="-127"/>
      <p:regular r:id="rId19"/>
      <p:bold r:id="rId20"/>
    </p:embeddedFont>
    <p:embeddedFont>
      <p:font typeface="ONE 모바일고딕 Title" pitchFamily="2" charset="-127"/>
      <p:regular r:id="rId21"/>
    </p:embeddedFont>
    <p:embeddedFont>
      <p:font typeface="ONE Mobile Title" pitchFamily="2" charset="-127"/>
      <p:regular r:id="rId22"/>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4E6F"/>
    <a:srgbClr val="243653"/>
    <a:srgbClr val="BDCFF0"/>
    <a:srgbClr val="6785AE"/>
    <a:srgbClr val="06152C"/>
    <a:srgbClr val="F3F8FF"/>
    <a:srgbClr val="92AEE3"/>
    <a:srgbClr val="8BACE8"/>
    <a:srgbClr val="92AEE2"/>
    <a:srgbClr val="5068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보통 스타일 2 - 강조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보통 스타일 3 - 강조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C4B1156A-380E-4F78-BDF5-A606A8083BF9}" styleName="보통 스타일 4 - 강조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D27102A9-8310-4765-A935-A1911B00CA55}" styleName="밝은 스타일 1 - 강조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7292A2E-F333-43FB-9621-5CBBE7FDCDCB}" styleName="밝은 스타일 2 - 강조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35" autoAdjust="0"/>
    <p:restoredTop sz="94694" autoAdjust="0"/>
  </p:normalViewPr>
  <p:slideViewPr>
    <p:cSldViewPr snapToGrid="0">
      <p:cViewPr varScale="1">
        <p:scale>
          <a:sx n="121" d="100"/>
          <a:sy n="121" d="100"/>
        </p:scale>
        <p:origin x="720" y="176"/>
      </p:cViewPr>
      <p:guideLst/>
    </p:cSldViewPr>
  </p:slideViewPr>
  <p:notesTextViewPr>
    <p:cViewPr>
      <p:scale>
        <a:sx n="1" d="1"/>
        <a:sy n="1" d="1"/>
      </p:scale>
      <p:origin x="0" y="0"/>
    </p:cViewPr>
  </p:notesTextViewPr>
  <p:notesViewPr>
    <p:cSldViewPr snapToGrid="0">
      <p:cViewPr varScale="1">
        <p:scale>
          <a:sx n="84" d="100"/>
          <a:sy n="84" d="100"/>
        </p:scale>
        <p:origin x="2412" y="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media/image1.png>
</file>

<file path=ppt/media/image10.png>
</file>

<file path=ppt/media/image11.sv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svg>
</file>

<file path=ppt/media/image20.png>
</file>

<file path=ppt/media/image21.svg>
</file>

<file path=ppt/media/image22.png>
</file>

<file path=ppt/media/image23.sv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81AFA4-105B-437B-B1EA-D086FBF791D9}" type="datetimeFigureOut">
              <a:rPr lang="ko-KR" altLang="en-US" smtClean="0"/>
              <a:t>2025. 1. 13.</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F2C556-D4E5-454A-BB24-6E506DD2BB4F}" type="slidenum">
              <a:rPr lang="ko-KR" altLang="en-US" smtClean="0"/>
              <a:t>‹#›</a:t>
            </a:fld>
            <a:endParaRPr lang="ko-KR" altLang="en-US"/>
          </a:p>
        </p:txBody>
      </p:sp>
    </p:spTree>
    <p:extLst>
      <p:ext uri="{BB962C8B-B14F-4D97-AF65-F5344CB8AC3E}">
        <p14:creationId xmlns:p14="http://schemas.microsoft.com/office/powerpoint/2010/main" val="36565365"/>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사용자 지정 레이아웃">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8219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8_빈 화면">
    <p:bg>
      <p:bgPr>
        <a:solidFill>
          <a:schemeClr val="bg1"/>
        </a:solidFill>
        <a:effectLst/>
      </p:bgPr>
    </p:bg>
    <p:spTree>
      <p:nvGrpSpPr>
        <p:cNvPr id="1" name=""/>
        <p:cNvGrpSpPr/>
        <p:nvPr/>
      </p:nvGrpSpPr>
      <p:grpSpPr>
        <a:xfrm>
          <a:off x="0" y="0"/>
          <a:ext cx="0" cy="0"/>
          <a:chOff x="0" y="0"/>
          <a:chExt cx="0" cy="0"/>
        </a:xfrm>
      </p:grpSpPr>
      <p:pic>
        <p:nvPicPr>
          <p:cNvPr id="9" name="그래픽 8">
            <a:extLst>
              <a:ext uri="{FF2B5EF4-FFF2-40B4-BE49-F238E27FC236}">
                <a16:creationId xmlns:a16="http://schemas.microsoft.com/office/drawing/2014/main" id="{7019CD37-22E1-E12B-BB57-7442B9A6360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28358" y="2132338"/>
            <a:ext cx="1894393" cy="1900465"/>
          </a:xfrm>
          <a:prstGeom prst="rect">
            <a:avLst/>
          </a:prstGeom>
        </p:spPr>
      </p:pic>
      <p:pic>
        <p:nvPicPr>
          <p:cNvPr id="4" name="그래픽 3">
            <a:extLst>
              <a:ext uri="{FF2B5EF4-FFF2-40B4-BE49-F238E27FC236}">
                <a16:creationId xmlns:a16="http://schemas.microsoft.com/office/drawing/2014/main" id="{A1E5BBF3-4ACD-7AF6-CA84-EBC2D9E7E28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839510" y="-836849"/>
            <a:ext cx="14860619" cy="14908249"/>
          </a:xfrm>
          <a:prstGeom prst="rect">
            <a:avLst/>
          </a:prstGeom>
        </p:spPr>
      </p:pic>
      <p:pic>
        <p:nvPicPr>
          <p:cNvPr id="3" name="그래픽 2">
            <a:extLst>
              <a:ext uri="{FF2B5EF4-FFF2-40B4-BE49-F238E27FC236}">
                <a16:creationId xmlns:a16="http://schemas.microsoft.com/office/drawing/2014/main" id="{98E5FD23-3739-BCAA-A701-54D8945F039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619253" y="-3292376"/>
            <a:ext cx="19669874" cy="19732919"/>
          </a:xfrm>
          <a:prstGeom prst="rect">
            <a:avLst/>
          </a:prstGeom>
        </p:spPr>
      </p:pic>
      <p:sp>
        <p:nvSpPr>
          <p:cNvPr id="8" name="TextBox 7">
            <a:extLst>
              <a:ext uri="{FF2B5EF4-FFF2-40B4-BE49-F238E27FC236}">
                <a16:creationId xmlns:a16="http://schemas.microsoft.com/office/drawing/2014/main" id="{6DF9E239-33B8-0FDD-5EC6-3095E46B59BB}"/>
              </a:ext>
            </a:extLst>
          </p:cNvPr>
          <p:cNvSpPr txBox="1"/>
          <p:nvPr userDrawn="1"/>
        </p:nvSpPr>
        <p:spPr>
          <a:xfrm>
            <a:off x="8849361" y="325554"/>
            <a:ext cx="3235960" cy="369845"/>
          </a:xfrm>
          <a:prstGeom prst="rect">
            <a:avLst/>
          </a:prstGeom>
          <a:noFill/>
        </p:spPr>
        <p:txBody>
          <a:bodyPr wrap="square" rtlCol="0">
            <a:spAutoFit/>
          </a:bodyPr>
          <a:lstStyle/>
          <a:p>
            <a:pPr>
              <a:lnSpc>
                <a:spcPct val="130000"/>
              </a:lnSpc>
            </a:pPr>
            <a:r>
              <a:rPr lang="ko-KR" altLang="en-US" sz="1500" dirty="0">
                <a:solidFill>
                  <a:srgbClr val="92AEE2"/>
                </a:solidFill>
                <a:latin typeface="ONE 모바일고딕 Title" panose="00000500000000000000" pitchFamily="2" charset="-127"/>
                <a:ea typeface="ONE 모바일고딕 Title" panose="00000500000000000000" pitchFamily="2" charset="-127"/>
              </a:rPr>
              <a:t>지능형 소프트웨어 융합 </a:t>
            </a:r>
            <a:r>
              <a:rPr lang="en-US" altLang="ko-KR" sz="1500" dirty="0">
                <a:solidFill>
                  <a:srgbClr val="92AEE2"/>
                </a:solidFill>
                <a:latin typeface="ONE 모바일고딕 Title" panose="00000500000000000000" pitchFamily="2" charset="-127"/>
                <a:ea typeface="ONE 모바일고딕 Title" panose="00000500000000000000" pitchFamily="2" charset="-127"/>
              </a:rPr>
              <a:t>&amp;AI </a:t>
            </a:r>
            <a:r>
              <a:rPr lang="ko-KR" altLang="en-US" sz="1500" dirty="0">
                <a:solidFill>
                  <a:srgbClr val="92AEE2"/>
                </a:solidFill>
                <a:latin typeface="ONE 모바일고딕 Title" panose="00000500000000000000" pitchFamily="2" charset="-127"/>
                <a:ea typeface="ONE 모바일고딕 Title" panose="00000500000000000000" pitchFamily="2" charset="-127"/>
              </a:rPr>
              <a:t>연구소</a:t>
            </a:r>
          </a:p>
        </p:txBody>
      </p:sp>
    </p:spTree>
    <p:extLst>
      <p:ext uri="{BB962C8B-B14F-4D97-AF65-F5344CB8AC3E}">
        <p14:creationId xmlns:p14="http://schemas.microsoft.com/office/powerpoint/2010/main" val="15932113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9_빈 화면">
    <p:bg>
      <p:bgPr>
        <a:solidFill>
          <a:schemeClr val="bg1"/>
        </a:solidFill>
        <a:effectLst/>
      </p:bgPr>
    </p:bg>
    <p:spTree>
      <p:nvGrpSpPr>
        <p:cNvPr id="1" name=""/>
        <p:cNvGrpSpPr/>
        <p:nvPr/>
      </p:nvGrpSpPr>
      <p:grpSpPr>
        <a:xfrm>
          <a:off x="0" y="0"/>
          <a:ext cx="0" cy="0"/>
          <a:chOff x="0" y="0"/>
          <a:chExt cx="0" cy="0"/>
        </a:xfrm>
      </p:grpSpPr>
      <p:pic>
        <p:nvPicPr>
          <p:cNvPr id="5" name="그래픽 4">
            <a:extLst>
              <a:ext uri="{FF2B5EF4-FFF2-40B4-BE49-F238E27FC236}">
                <a16:creationId xmlns:a16="http://schemas.microsoft.com/office/drawing/2014/main" id="{C793A172-359E-689E-CF57-03276C534A8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175000" y="-6746923"/>
            <a:ext cx="15577389" cy="15627317"/>
          </a:xfrm>
          <a:prstGeom prst="rect">
            <a:avLst/>
          </a:prstGeom>
        </p:spPr>
      </p:pic>
      <p:pic>
        <p:nvPicPr>
          <p:cNvPr id="4" name="그래픽 3">
            <a:extLst>
              <a:ext uri="{FF2B5EF4-FFF2-40B4-BE49-F238E27FC236}">
                <a16:creationId xmlns:a16="http://schemas.microsoft.com/office/drawing/2014/main" id="{9DDADC58-794E-1B54-307D-A5461421E1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94132" y="3773546"/>
            <a:ext cx="2198725" cy="2205773"/>
          </a:xfrm>
          <a:prstGeom prst="rect">
            <a:avLst/>
          </a:prstGeom>
        </p:spPr>
      </p:pic>
      <p:pic>
        <p:nvPicPr>
          <p:cNvPr id="2" name="그래픽 1">
            <a:extLst>
              <a:ext uri="{FF2B5EF4-FFF2-40B4-BE49-F238E27FC236}">
                <a16:creationId xmlns:a16="http://schemas.microsoft.com/office/drawing/2014/main" id="{A466F979-32A0-B884-E3B4-CC083702B7C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610978" y="-1155700"/>
            <a:ext cx="13862070" cy="13906500"/>
          </a:xfrm>
          <a:prstGeom prst="rect">
            <a:avLst/>
          </a:prstGeom>
        </p:spPr>
      </p:pic>
      <p:sp>
        <p:nvSpPr>
          <p:cNvPr id="3" name="TextBox 2">
            <a:extLst>
              <a:ext uri="{FF2B5EF4-FFF2-40B4-BE49-F238E27FC236}">
                <a16:creationId xmlns:a16="http://schemas.microsoft.com/office/drawing/2014/main" id="{2BFB95EE-F779-A203-816D-3140F5640FF6}"/>
              </a:ext>
            </a:extLst>
          </p:cNvPr>
          <p:cNvSpPr txBox="1"/>
          <p:nvPr userDrawn="1"/>
        </p:nvSpPr>
        <p:spPr>
          <a:xfrm>
            <a:off x="8919156" y="118385"/>
            <a:ext cx="3235960" cy="369845"/>
          </a:xfrm>
          <a:prstGeom prst="rect">
            <a:avLst/>
          </a:prstGeom>
          <a:noFill/>
        </p:spPr>
        <p:txBody>
          <a:bodyPr wrap="square" rtlCol="0">
            <a:spAutoFit/>
          </a:bodyPr>
          <a:lstStyle/>
          <a:p>
            <a:pPr>
              <a:lnSpc>
                <a:spcPct val="130000"/>
              </a:lnSpc>
            </a:pPr>
            <a:r>
              <a:rPr lang="ko-KR" altLang="en-US" sz="1500" dirty="0">
                <a:solidFill>
                  <a:srgbClr val="BDCFF0"/>
                </a:solidFill>
                <a:latin typeface="ONE 모바일고딕 Title" panose="00000500000000000000" pitchFamily="2" charset="-127"/>
                <a:ea typeface="ONE 모바일고딕 Title" panose="00000500000000000000" pitchFamily="2" charset="-127"/>
              </a:rPr>
              <a:t>지능형 소프트웨어 융합 </a:t>
            </a:r>
            <a:r>
              <a:rPr lang="en-US" altLang="ko-KR" sz="1500" dirty="0">
                <a:solidFill>
                  <a:srgbClr val="BDCFF0"/>
                </a:solidFill>
                <a:latin typeface="ONE 모바일고딕 Title" panose="00000500000000000000" pitchFamily="2" charset="-127"/>
                <a:ea typeface="ONE 모바일고딕 Title" panose="00000500000000000000" pitchFamily="2" charset="-127"/>
              </a:rPr>
              <a:t>&amp;AI </a:t>
            </a:r>
            <a:r>
              <a:rPr lang="ko-KR" altLang="en-US" sz="1500" dirty="0">
                <a:solidFill>
                  <a:srgbClr val="BDCFF0"/>
                </a:solidFill>
                <a:latin typeface="ONE 모바일고딕 Title" panose="00000500000000000000" pitchFamily="2" charset="-127"/>
                <a:ea typeface="ONE 모바일고딕 Title" panose="00000500000000000000" pitchFamily="2" charset="-127"/>
              </a:rPr>
              <a:t>연구소</a:t>
            </a:r>
          </a:p>
        </p:txBody>
      </p:sp>
    </p:spTree>
    <p:extLst>
      <p:ext uri="{BB962C8B-B14F-4D97-AF65-F5344CB8AC3E}">
        <p14:creationId xmlns:p14="http://schemas.microsoft.com/office/powerpoint/2010/main" val="24872618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0_빈 화면">
    <p:bg>
      <p:bgPr>
        <a:solidFill>
          <a:schemeClr val="bg1"/>
        </a:solidFill>
        <a:effectLst/>
      </p:bgPr>
    </p:bg>
    <p:spTree>
      <p:nvGrpSpPr>
        <p:cNvPr id="1" name=""/>
        <p:cNvGrpSpPr/>
        <p:nvPr/>
      </p:nvGrpSpPr>
      <p:grpSpPr>
        <a:xfrm>
          <a:off x="0" y="0"/>
          <a:ext cx="0" cy="0"/>
          <a:chOff x="0" y="0"/>
          <a:chExt cx="0" cy="0"/>
        </a:xfrm>
      </p:grpSpPr>
      <p:pic>
        <p:nvPicPr>
          <p:cNvPr id="4" name="그래픽 3">
            <a:extLst>
              <a:ext uri="{FF2B5EF4-FFF2-40B4-BE49-F238E27FC236}">
                <a16:creationId xmlns:a16="http://schemas.microsoft.com/office/drawing/2014/main" id="{C8778A33-4621-1259-F4CC-EB5DE3C38E3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30700" y="-4150406"/>
            <a:ext cx="13752577" cy="13796658"/>
          </a:xfrm>
          <a:prstGeom prst="rect">
            <a:avLst/>
          </a:prstGeom>
        </p:spPr>
      </p:pic>
      <p:pic>
        <p:nvPicPr>
          <p:cNvPr id="6" name="그래픽 5">
            <a:extLst>
              <a:ext uri="{FF2B5EF4-FFF2-40B4-BE49-F238E27FC236}">
                <a16:creationId xmlns:a16="http://schemas.microsoft.com/office/drawing/2014/main" id="{A41EE63A-34D8-641A-280D-1853F89B155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663326" y="4657724"/>
            <a:ext cx="2131923" cy="2138757"/>
          </a:xfrm>
          <a:prstGeom prst="rect">
            <a:avLst/>
          </a:prstGeom>
        </p:spPr>
      </p:pic>
      <p:pic>
        <p:nvPicPr>
          <p:cNvPr id="5" name="그래픽 4">
            <a:extLst>
              <a:ext uri="{FF2B5EF4-FFF2-40B4-BE49-F238E27FC236}">
                <a16:creationId xmlns:a16="http://schemas.microsoft.com/office/drawing/2014/main" id="{5D84810C-F004-71AC-23B7-071123F1F7E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68898" y="-792480"/>
            <a:ext cx="3527338" cy="3538643"/>
          </a:xfrm>
          <a:prstGeom prst="rect">
            <a:avLst/>
          </a:prstGeom>
        </p:spPr>
      </p:pic>
      <p:pic>
        <p:nvPicPr>
          <p:cNvPr id="3" name="그래픽 2">
            <a:extLst>
              <a:ext uri="{FF2B5EF4-FFF2-40B4-BE49-F238E27FC236}">
                <a16:creationId xmlns:a16="http://schemas.microsoft.com/office/drawing/2014/main" id="{662B89A2-981C-8FC0-14F1-7CD4FAD3124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742329" y="380998"/>
            <a:ext cx="9071078" cy="9100153"/>
          </a:xfrm>
          <a:prstGeom prst="rect">
            <a:avLst/>
          </a:prstGeom>
        </p:spPr>
      </p:pic>
      <p:sp>
        <p:nvSpPr>
          <p:cNvPr id="2" name="TextBox 1">
            <a:extLst>
              <a:ext uri="{FF2B5EF4-FFF2-40B4-BE49-F238E27FC236}">
                <a16:creationId xmlns:a16="http://schemas.microsoft.com/office/drawing/2014/main" id="{C9E04A08-A011-68A4-E6BB-8F66BBD499B0}"/>
              </a:ext>
            </a:extLst>
          </p:cNvPr>
          <p:cNvSpPr txBox="1"/>
          <p:nvPr userDrawn="1"/>
        </p:nvSpPr>
        <p:spPr>
          <a:xfrm>
            <a:off x="8919156" y="118385"/>
            <a:ext cx="3235960" cy="369845"/>
          </a:xfrm>
          <a:prstGeom prst="rect">
            <a:avLst/>
          </a:prstGeom>
          <a:noFill/>
        </p:spPr>
        <p:txBody>
          <a:bodyPr wrap="square" rtlCol="0">
            <a:spAutoFit/>
          </a:bodyPr>
          <a:lstStyle/>
          <a:p>
            <a:pPr>
              <a:lnSpc>
                <a:spcPct val="130000"/>
              </a:lnSpc>
            </a:pPr>
            <a:r>
              <a:rPr lang="ko-KR" altLang="en-US" sz="1500" dirty="0">
                <a:solidFill>
                  <a:srgbClr val="BDCFF0"/>
                </a:solidFill>
                <a:latin typeface="ONE 모바일고딕 Title" panose="00000500000000000000" pitchFamily="2" charset="-127"/>
                <a:ea typeface="ONE 모바일고딕 Title" panose="00000500000000000000" pitchFamily="2" charset="-127"/>
              </a:rPr>
              <a:t>지능형 소프트웨어 융합 </a:t>
            </a:r>
            <a:r>
              <a:rPr lang="en-US" altLang="ko-KR" sz="1500" dirty="0">
                <a:solidFill>
                  <a:srgbClr val="BDCFF0"/>
                </a:solidFill>
                <a:latin typeface="ONE 모바일고딕 Title" panose="00000500000000000000" pitchFamily="2" charset="-127"/>
                <a:ea typeface="ONE 모바일고딕 Title" panose="00000500000000000000" pitchFamily="2" charset="-127"/>
              </a:rPr>
              <a:t>&amp;AI </a:t>
            </a:r>
            <a:r>
              <a:rPr lang="ko-KR" altLang="en-US" sz="1500" dirty="0">
                <a:solidFill>
                  <a:srgbClr val="BDCFF0"/>
                </a:solidFill>
                <a:latin typeface="ONE 모바일고딕 Title" panose="00000500000000000000" pitchFamily="2" charset="-127"/>
                <a:ea typeface="ONE 모바일고딕 Title" panose="00000500000000000000" pitchFamily="2" charset="-127"/>
              </a:rPr>
              <a:t>연구소</a:t>
            </a:r>
          </a:p>
        </p:txBody>
      </p:sp>
    </p:spTree>
    <p:extLst>
      <p:ext uri="{BB962C8B-B14F-4D97-AF65-F5344CB8AC3E}">
        <p14:creationId xmlns:p14="http://schemas.microsoft.com/office/powerpoint/2010/main" val="29091518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1_빈 화면">
    <p:bg>
      <p:bgPr>
        <a:solidFill>
          <a:schemeClr val="bg1"/>
        </a:solidFill>
        <a:effectLst/>
      </p:bgPr>
    </p:bg>
    <p:spTree>
      <p:nvGrpSpPr>
        <p:cNvPr id="1" name=""/>
        <p:cNvGrpSpPr/>
        <p:nvPr/>
      </p:nvGrpSpPr>
      <p:grpSpPr>
        <a:xfrm>
          <a:off x="0" y="0"/>
          <a:ext cx="0" cy="0"/>
          <a:chOff x="0" y="0"/>
          <a:chExt cx="0" cy="0"/>
        </a:xfrm>
      </p:grpSpPr>
      <p:pic>
        <p:nvPicPr>
          <p:cNvPr id="6" name="그래픽 5">
            <a:extLst>
              <a:ext uri="{FF2B5EF4-FFF2-40B4-BE49-F238E27FC236}">
                <a16:creationId xmlns:a16="http://schemas.microsoft.com/office/drawing/2014/main" id="{56D54F72-2F50-51FA-AE04-45F9A8A04D7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3062" y="-203202"/>
            <a:ext cx="4193333" cy="4206775"/>
          </a:xfrm>
          <a:prstGeom prst="rect">
            <a:avLst/>
          </a:prstGeom>
        </p:spPr>
      </p:pic>
      <p:pic>
        <p:nvPicPr>
          <p:cNvPr id="5" name="그래픽 4">
            <a:extLst>
              <a:ext uri="{FF2B5EF4-FFF2-40B4-BE49-F238E27FC236}">
                <a16:creationId xmlns:a16="http://schemas.microsoft.com/office/drawing/2014/main" id="{61DE8F89-C7FA-8C73-8D79-55109447532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730500" y="-2300922"/>
            <a:ext cx="16128843" cy="16180539"/>
          </a:xfrm>
          <a:prstGeom prst="rect">
            <a:avLst/>
          </a:prstGeom>
        </p:spPr>
      </p:pic>
      <p:pic>
        <p:nvPicPr>
          <p:cNvPr id="4" name="그래픽 3">
            <a:extLst>
              <a:ext uri="{FF2B5EF4-FFF2-40B4-BE49-F238E27FC236}">
                <a16:creationId xmlns:a16="http://schemas.microsoft.com/office/drawing/2014/main" id="{2AE3A1D2-50C6-68CA-8D54-EF8432F571A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43357" y="-1967565"/>
            <a:ext cx="10422262" cy="10455667"/>
          </a:xfrm>
          <a:prstGeom prst="rect">
            <a:avLst/>
          </a:prstGeom>
        </p:spPr>
      </p:pic>
      <p:sp>
        <p:nvSpPr>
          <p:cNvPr id="2" name="TextBox 1">
            <a:extLst>
              <a:ext uri="{FF2B5EF4-FFF2-40B4-BE49-F238E27FC236}">
                <a16:creationId xmlns:a16="http://schemas.microsoft.com/office/drawing/2014/main" id="{C9E04A08-A011-68A4-E6BB-8F66BBD499B0}"/>
              </a:ext>
            </a:extLst>
          </p:cNvPr>
          <p:cNvSpPr txBox="1"/>
          <p:nvPr userDrawn="1"/>
        </p:nvSpPr>
        <p:spPr>
          <a:xfrm>
            <a:off x="8919156" y="118385"/>
            <a:ext cx="3235960" cy="369845"/>
          </a:xfrm>
          <a:prstGeom prst="rect">
            <a:avLst/>
          </a:prstGeom>
          <a:noFill/>
        </p:spPr>
        <p:txBody>
          <a:bodyPr wrap="square" rtlCol="0">
            <a:spAutoFit/>
          </a:bodyPr>
          <a:lstStyle/>
          <a:p>
            <a:pPr>
              <a:lnSpc>
                <a:spcPct val="130000"/>
              </a:lnSpc>
            </a:pPr>
            <a:r>
              <a:rPr lang="ko-KR" altLang="en-US" sz="1500" dirty="0">
                <a:solidFill>
                  <a:srgbClr val="BDCFF0"/>
                </a:solidFill>
                <a:latin typeface="ONE 모바일고딕 Title" panose="00000500000000000000" pitchFamily="2" charset="-127"/>
                <a:ea typeface="ONE 모바일고딕 Title" panose="00000500000000000000" pitchFamily="2" charset="-127"/>
              </a:rPr>
              <a:t>지능형 소프트웨어 융합 </a:t>
            </a:r>
            <a:r>
              <a:rPr lang="en-US" altLang="ko-KR" sz="1500" dirty="0">
                <a:solidFill>
                  <a:srgbClr val="BDCFF0"/>
                </a:solidFill>
                <a:latin typeface="ONE 모바일고딕 Title" panose="00000500000000000000" pitchFamily="2" charset="-127"/>
                <a:ea typeface="ONE 모바일고딕 Title" panose="00000500000000000000" pitchFamily="2" charset="-127"/>
              </a:rPr>
              <a:t>&amp;AI </a:t>
            </a:r>
            <a:r>
              <a:rPr lang="ko-KR" altLang="en-US" sz="1500" dirty="0">
                <a:solidFill>
                  <a:srgbClr val="BDCFF0"/>
                </a:solidFill>
                <a:latin typeface="ONE 모바일고딕 Title" panose="00000500000000000000" pitchFamily="2" charset="-127"/>
                <a:ea typeface="ONE 모바일고딕 Title" panose="00000500000000000000" pitchFamily="2" charset="-127"/>
              </a:rPr>
              <a:t>연구소</a:t>
            </a:r>
          </a:p>
        </p:txBody>
      </p:sp>
    </p:spTree>
    <p:extLst>
      <p:ext uri="{BB962C8B-B14F-4D97-AF65-F5344CB8AC3E}">
        <p14:creationId xmlns:p14="http://schemas.microsoft.com/office/powerpoint/2010/main" val="1608992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rgbClr val="364E6F"/>
        </a:solidFill>
        <a:effectLst/>
      </p:bgPr>
    </p:bg>
    <p:spTree>
      <p:nvGrpSpPr>
        <p:cNvPr id="1" name=""/>
        <p:cNvGrpSpPr/>
        <p:nvPr/>
      </p:nvGrpSpPr>
      <p:grpSpPr>
        <a:xfrm>
          <a:off x="0" y="0"/>
          <a:ext cx="0" cy="0"/>
          <a:chOff x="0" y="0"/>
          <a:chExt cx="0" cy="0"/>
        </a:xfrm>
      </p:grpSpPr>
      <p:pic>
        <p:nvPicPr>
          <p:cNvPr id="22" name="그래픽 21">
            <a:extLst>
              <a:ext uri="{FF2B5EF4-FFF2-40B4-BE49-F238E27FC236}">
                <a16:creationId xmlns:a16="http://schemas.microsoft.com/office/drawing/2014/main" id="{85B7B4DF-3BBC-44D3-38BA-2C0289543E8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537384" y="1885695"/>
            <a:ext cx="6643924" cy="6531320"/>
          </a:xfrm>
          <a:prstGeom prst="rect">
            <a:avLst/>
          </a:prstGeom>
        </p:spPr>
      </p:pic>
      <p:pic>
        <p:nvPicPr>
          <p:cNvPr id="23" name="그래픽 22">
            <a:extLst>
              <a:ext uri="{FF2B5EF4-FFF2-40B4-BE49-F238E27FC236}">
                <a16:creationId xmlns:a16="http://schemas.microsoft.com/office/drawing/2014/main" id="{62D8915B-CA97-0BFB-3DDF-EA6545CDE2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473699" y="3524315"/>
            <a:ext cx="2553696" cy="2510415"/>
          </a:xfrm>
          <a:prstGeom prst="rect">
            <a:avLst/>
          </a:prstGeom>
        </p:spPr>
      </p:pic>
      <p:pic>
        <p:nvPicPr>
          <p:cNvPr id="24" name="그래픽 23">
            <a:extLst>
              <a:ext uri="{FF2B5EF4-FFF2-40B4-BE49-F238E27FC236}">
                <a16:creationId xmlns:a16="http://schemas.microsoft.com/office/drawing/2014/main" id="{C05F618A-49DA-260C-2236-095D00E1D6F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717552" y="3821016"/>
            <a:ext cx="778964" cy="765762"/>
          </a:xfrm>
          <a:prstGeom prst="rect">
            <a:avLst/>
          </a:prstGeom>
        </p:spPr>
      </p:pic>
      <p:pic>
        <p:nvPicPr>
          <p:cNvPr id="25" name="그래픽 24">
            <a:extLst>
              <a:ext uri="{FF2B5EF4-FFF2-40B4-BE49-F238E27FC236}">
                <a16:creationId xmlns:a16="http://schemas.microsoft.com/office/drawing/2014/main" id="{B69B0AC2-5660-CB8A-86BF-B8DB7525C3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485726" y="-4714786"/>
            <a:ext cx="9947707" cy="9779102"/>
          </a:xfrm>
          <a:prstGeom prst="rect">
            <a:avLst/>
          </a:prstGeom>
        </p:spPr>
      </p:pic>
      <p:pic>
        <p:nvPicPr>
          <p:cNvPr id="26" name="그래픽 25">
            <a:extLst>
              <a:ext uri="{FF2B5EF4-FFF2-40B4-BE49-F238E27FC236}">
                <a16:creationId xmlns:a16="http://schemas.microsoft.com/office/drawing/2014/main" id="{F25D9126-275D-2688-4DEA-35B7BDEACA5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619806" y="1787383"/>
            <a:ext cx="1375411" cy="1352100"/>
          </a:xfrm>
          <a:prstGeom prst="rect">
            <a:avLst/>
          </a:prstGeom>
        </p:spPr>
      </p:pic>
    </p:spTree>
    <p:extLst>
      <p:ext uri="{BB962C8B-B14F-4D97-AF65-F5344CB8AC3E}">
        <p14:creationId xmlns:p14="http://schemas.microsoft.com/office/powerpoint/2010/main" val="3626403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2_빈 화면">
    <p:bg>
      <p:bgPr>
        <a:solidFill>
          <a:srgbClr val="364E6F"/>
        </a:solidFill>
        <a:effectLst/>
      </p:bgPr>
    </p:bg>
    <p:spTree>
      <p:nvGrpSpPr>
        <p:cNvPr id="1" name=""/>
        <p:cNvGrpSpPr/>
        <p:nvPr/>
      </p:nvGrpSpPr>
      <p:grpSpPr>
        <a:xfrm>
          <a:off x="0" y="0"/>
          <a:ext cx="0" cy="0"/>
          <a:chOff x="0" y="0"/>
          <a:chExt cx="0" cy="0"/>
        </a:xfrm>
      </p:grpSpPr>
      <p:pic>
        <p:nvPicPr>
          <p:cNvPr id="2" name="그래픽 1">
            <a:extLst>
              <a:ext uri="{FF2B5EF4-FFF2-40B4-BE49-F238E27FC236}">
                <a16:creationId xmlns:a16="http://schemas.microsoft.com/office/drawing/2014/main" id="{6FDD23B0-244B-009C-DC98-71CE37AEDD5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1179679" y="4663175"/>
            <a:ext cx="1630864" cy="1603223"/>
          </a:xfrm>
          <a:prstGeom prst="rect">
            <a:avLst/>
          </a:prstGeom>
        </p:spPr>
      </p:pic>
      <p:pic>
        <p:nvPicPr>
          <p:cNvPr id="3" name="그래픽 2">
            <a:extLst>
              <a:ext uri="{FF2B5EF4-FFF2-40B4-BE49-F238E27FC236}">
                <a16:creationId xmlns:a16="http://schemas.microsoft.com/office/drawing/2014/main" id="{C67FE297-EB60-7BDF-EC60-807F529E646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6780761" y="-3057030"/>
            <a:ext cx="9999770" cy="9830290"/>
          </a:xfrm>
          <a:prstGeom prst="rect">
            <a:avLst/>
          </a:prstGeom>
        </p:spPr>
      </p:pic>
      <p:pic>
        <p:nvPicPr>
          <p:cNvPr id="4" name="그래픽 3">
            <a:extLst>
              <a:ext uri="{FF2B5EF4-FFF2-40B4-BE49-F238E27FC236}">
                <a16:creationId xmlns:a16="http://schemas.microsoft.com/office/drawing/2014/main" id="{3C1AAF79-34F1-1123-5C94-8B32CBD8CC3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389529" y="-736153"/>
            <a:ext cx="2575495" cy="2531845"/>
          </a:xfrm>
          <a:prstGeom prst="rect">
            <a:avLst/>
          </a:prstGeom>
        </p:spPr>
      </p:pic>
      <p:pic>
        <p:nvPicPr>
          <p:cNvPr id="5" name="그래픽 4">
            <a:extLst>
              <a:ext uri="{FF2B5EF4-FFF2-40B4-BE49-F238E27FC236}">
                <a16:creationId xmlns:a16="http://schemas.microsoft.com/office/drawing/2014/main" id="{5A05B7FA-53AC-A6CF-5665-14417143C67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523261" y="918241"/>
            <a:ext cx="641470" cy="630598"/>
          </a:xfrm>
          <a:prstGeom prst="rect">
            <a:avLst/>
          </a:prstGeom>
        </p:spPr>
      </p:pic>
      <p:pic>
        <p:nvPicPr>
          <p:cNvPr id="6" name="그래픽 5">
            <a:extLst>
              <a:ext uri="{FF2B5EF4-FFF2-40B4-BE49-F238E27FC236}">
                <a16:creationId xmlns:a16="http://schemas.microsoft.com/office/drawing/2014/main" id="{A46BAB2B-6CBA-C550-D8D0-E6792C45F1C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2410633" y="1176292"/>
            <a:ext cx="6643924" cy="6531320"/>
          </a:xfrm>
          <a:prstGeom prst="rect">
            <a:avLst/>
          </a:prstGeom>
        </p:spPr>
      </p:pic>
    </p:spTree>
    <p:extLst>
      <p:ext uri="{BB962C8B-B14F-4D97-AF65-F5344CB8AC3E}">
        <p14:creationId xmlns:p14="http://schemas.microsoft.com/office/powerpoint/2010/main" val="38600353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1_빈 화면">
    <p:bg>
      <p:bgPr>
        <a:solidFill>
          <a:srgbClr val="06152C"/>
        </a:solidFill>
        <a:effectLst/>
      </p:bgPr>
    </p:bg>
    <p:spTree>
      <p:nvGrpSpPr>
        <p:cNvPr id="1" name=""/>
        <p:cNvGrpSpPr/>
        <p:nvPr/>
      </p:nvGrpSpPr>
      <p:grpSpPr>
        <a:xfrm>
          <a:off x="0" y="0"/>
          <a:ext cx="0" cy="0"/>
          <a:chOff x="0" y="0"/>
          <a:chExt cx="0" cy="0"/>
        </a:xfrm>
      </p:grpSpPr>
      <p:pic>
        <p:nvPicPr>
          <p:cNvPr id="5" name="그래픽 4">
            <a:extLst>
              <a:ext uri="{FF2B5EF4-FFF2-40B4-BE49-F238E27FC236}">
                <a16:creationId xmlns:a16="http://schemas.microsoft.com/office/drawing/2014/main" id="{B3B18B91-3C7A-4094-FEDF-9F3C1DFF5FE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485334" y="-4038165"/>
            <a:ext cx="21263545" cy="21326273"/>
          </a:xfrm>
          <a:prstGeom prst="rect">
            <a:avLst/>
          </a:prstGeom>
        </p:spPr>
      </p:pic>
      <p:pic>
        <p:nvPicPr>
          <p:cNvPr id="7" name="그래픽 6">
            <a:extLst>
              <a:ext uri="{FF2B5EF4-FFF2-40B4-BE49-F238E27FC236}">
                <a16:creationId xmlns:a16="http://schemas.microsoft.com/office/drawing/2014/main" id="{D61A8BFF-8982-CA51-DFAC-9111F0DFEA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46864" y="-1412683"/>
            <a:ext cx="16090272" cy="16137738"/>
          </a:xfrm>
          <a:prstGeom prst="rect">
            <a:avLst/>
          </a:prstGeom>
        </p:spPr>
      </p:pic>
      <p:pic>
        <p:nvPicPr>
          <p:cNvPr id="6" name="그림 5" descr="우주, 천체, 어둠, 달이(가) 표시된 사진&#10;&#10;자동 생성된 설명">
            <a:extLst>
              <a:ext uri="{FF2B5EF4-FFF2-40B4-BE49-F238E27FC236}">
                <a16:creationId xmlns:a16="http://schemas.microsoft.com/office/drawing/2014/main" id="{C4CF3B95-29F4-222D-07D1-B0D46EB8B1A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09460" y="2016476"/>
            <a:ext cx="2132191" cy="2132191"/>
          </a:xfrm>
          <a:prstGeom prst="rect">
            <a:avLst/>
          </a:prstGeom>
        </p:spPr>
      </p:pic>
      <p:sp>
        <p:nvSpPr>
          <p:cNvPr id="8" name="TextBox 7">
            <a:extLst>
              <a:ext uri="{FF2B5EF4-FFF2-40B4-BE49-F238E27FC236}">
                <a16:creationId xmlns:a16="http://schemas.microsoft.com/office/drawing/2014/main" id="{6DF9E239-33B8-0FDD-5EC6-3095E46B59BB}"/>
              </a:ext>
            </a:extLst>
          </p:cNvPr>
          <p:cNvSpPr txBox="1"/>
          <p:nvPr userDrawn="1"/>
        </p:nvSpPr>
        <p:spPr>
          <a:xfrm>
            <a:off x="8849361" y="325554"/>
            <a:ext cx="3235960" cy="369845"/>
          </a:xfrm>
          <a:prstGeom prst="rect">
            <a:avLst/>
          </a:prstGeom>
          <a:noFill/>
        </p:spPr>
        <p:txBody>
          <a:bodyPr wrap="square" rtlCol="0">
            <a:spAutoFit/>
          </a:bodyPr>
          <a:lstStyle/>
          <a:p>
            <a:pPr>
              <a:lnSpc>
                <a:spcPct val="130000"/>
              </a:lnSpc>
            </a:pPr>
            <a:r>
              <a:rPr lang="ko-KR" altLang="en-US" sz="1500" dirty="0">
                <a:solidFill>
                  <a:srgbClr val="40567A"/>
                </a:solidFill>
                <a:latin typeface="ONE 모바일고딕 Title" panose="00000500000000000000" pitchFamily="2" charset="-127"/>
                <a:ea typeface="ONE 모바일고딕 Title" panose="00000500000000000000" pitchFamily="2" charset="-127"/>
              </a:rPr>
              <a:t>지능형 소프트웨어 융합 </a:t>
            </a:r>
            <a:r>
              <a:rPr lang="en-US" altLang="ko-KR" sz="1500" dirty="0">
                <a:solidFill>
                  <a:srgbClr val="40567A"/>
                </a:solidFill>
                <a:latin typeface="ONE 모바일고딕 Title" panose="00000500000000000000" pitchFamily="2" charset="-127"/>
                <a:ea typeface="ONE 모바일고딕 Title" panose="00000500000000000000" pitchFamily="2" charset="-127"/>
              </a:rPr>
              <a:t>&amp;AI </a:t>
            </a:r>
            <a:r>
              <a:rPr lang="ko-KR" altLang="en-US" sz="1500" dirty="0">
                <a:solidFill>
                  <a:srgbClr val="40567A"/>
                </a:solidFill>
                <a:latin typeface="ONE 모바일고딕 Title" panose="00000500000000000000" pitchFamily="2" charset="-127"/>
                <a:ea typeface="ONE 모바일고딕 Title" panose="00000500000000000000" pitchFamily="2" charset="-127"/>
              </a:rPr>
              <a:t>연구소</a:t>
            </a:r>
          </a:p>
        </p:txBody>
      </p:sp>
    </p:spTree>
    <p:extLst>
      <p:ext uri="{BB962C8B-B14F-4D97-AF65-F5344CB8AC3E}">
        <p14:creationId xmlns:p14="http://schemas.microsoft.com/office/powerpoint/2010/main" val="1186036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3_빈 화면">
    <p:bg>
      <p:bgPr>
        <a:solidFill>
          <a:srgbClr val="06152C"/>
        </a:solidFill>
        <a:effectLst/>
      </p:bgPr>
    </p:bg>
    <p:spTree>
      <p:nvGrpSpPr>
        <p:cNvPr id="1" name=""/>
        <p:cNvGrpSpPr/>
        <p:nvPr/>
      </p:nvGrpSpPr>
      <p:grpSpPr>
        <a:xfrm>
          <a:off x="0" y="0"/>
          <a:ext cx="0" cy="0"/>
          <a:chOff x="0" y="0"/>
          <a:chExt cx="0" cy="0"/>
        </a:xfrm>
      </p:grpSpPr>
      <p:pic>
        <p:nvPicPr>
          <p:cNvPr id="24" name="그래픽 23">
            <a:extLst>
              <a:ext uri="{FF2B5EF4-FFF2-40B4-BE49-F238E27FC236}">
                <a16:creationId xmlns:a16="http://schemas.microsoft.com/office/drawing/2014/main" id="{FE258480-D6F5-13DF-5E5F-9B0C12F03EE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252759" y="-1752599"/>
            <a:ext cx="15087700" cy="15132210"/>
          </a:xfrm>
          <a:prstGeom prst="rect">
            <a:avLst/>
          </a:prstGeom>
        </p:spPr>
      </p:pic>
      <p:pic>
        <p:nvPicPr>
          <p:cNvPr id="25" name="그래픽 24">
            <a:extLst>
              <a:ext uri="{FF2B5EF4-FFF2-40B4-BE49-F238E27FC236}">
                <a16:creationId xmlns:a16="http://schemas.microsoft.com/office/drawing/2014/main" id="{7307B09F-6CA6-6F83-9E3D-303451FDD0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415644" y="-7376867"/>
            <a:ext cx="16970529" cy="17020593"/>
          </a:xfrm>
          <a:prstGeom prst="rect">
            <a:avLst/>
          </a:prstGeom>
        </p:spPr>
      </p:pic>
      <p:pic>
        <p:nvPicPr>
          <p:cNvPr id="26" name="그래픽 25">
            <a:extLst>
              <a:ext uri="{FF2B5EF4-FFF2-40B4-BE49-F238E27FC236}">
                <a16:creationId xmlns:a16="http://schemas.microsoft.com/office/drawing/2014/main" id="{DE3FDC48-EF1D-BC09-EDF3-C0DD8ED8DD8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093017" y="3690605"/>
            <a:ext cx="2371700" cy="2378697"/>
          </a:xfrm>
          <a:prstGeom prst="rect">
            <a:avLst/>
          </a:prstGeom>
        </p:spPr>
      </p:pic>
      <p:sp>
        <p:nvSpPr>
          <p:cNvPr id="3" name="TextBox 2">
            <a:extLst>
              <a:ext uri="{FF2B5EF4-FFF2-40B4-BE49-F238E27FC236}">
                <a16:creationId xmlns:a16="http://schemas.microsoft.com/office/drawing/2014/main" id="{2BFB95EE-F779-A203-816D-3140F5640FF6}"/>
              </a:ext>
            </a:extLst>
          </p:cNvPr>
          <p:cNvSpPr txBox="1"/>
          <p:nvPr userDrawn="1"/>
        </p:nvSpPr>
        <p:spPr>
          <a:xfrm>
            <a:off x="8919156" y="118385"/>
            <a:ext cx="3235960" cy="369845"/>
          </a:xfrm>
          <a:prstGeom prst="rect">
            <a:avLst/>
          </a:prstGeom>
          <a:noFill/>
        </p:spPr>
        <p:txBody>
          <a:bodyPr wrap="square" rtlCol="0">
            <a:spAutoFit/>
          </a:bodyPr>
          <a:lstStyle/>
          <a:p>
            <a:pPr>
              <a:lnSpc>
                <a:spcPct val="130000"/>
              </a:lnSpc>
            </a:pPr>
            <a:r>
              <a:rPr lang="ko-KR" altLang="en-US" sz="1500" dirty="0">
                <a:solidFill>
                  <a:srgbClr val="2E4161"/>
                </a:solidFill>
                <a:latin typeface="ONE 모바일고딕 Title" panose="00000500000000000000" pitchFamily="2" charset="-127"/>
                <a:ea typeface="ONE 모바일고딕 Title" panose="00000500000000000000" pitchFamily="2" charset="-127"/>
              </a:rPr>
              <a:t>지능형 소프트웨어 융합 </a:t>
            </a:r>
            <a:r>
              <a:rPr lang="en-US" altLang="ko-KR" sz="1500" dirty="0">
                <a:solidFill>
                  <a:srgbClr val="2E4161"/>
                </a:solidFill>
                <a:latin typeface="ONE 모바일고딕 Title" panose="00000500000000000000" pitchFamily="2" charset="-127"/>
                <a:ea typeface="ONE 모바일고딕 Title" panose="00000500000000000000" pitchFamily="2" charset="-127"/>
              </a:rPr>
              <a:t>&amp;AI </a:t>
            </a:r>
            <a:r>
              <a:rPr lang="ko-KR" altLang="en-US" sz="1500" dirty="0">
                <a:solidFill>
                  <a:srgbClr val="2E4161"/>
                </a:solidFill>
                <a:latin typeface="ONE 모바일고딕 Title" panose="00000500000000000000" pitchFamily="2" charset="-127"/>
                <a:ea typeface="ONE 모바일고딕 Title" panose="00000500000000000000" pitchFamily="2" charset="-127"/>
              </a:rPr>
              <a:t>연구소</a:t>
            </a:r>
          </a:p>
        </p:txBody>
      </p:sp>
    </p:spTree>
    <p:extLst>
      <p:ext uri="{BB962C8B-B14F-4D97-AF65-F5344CB8AC3E}">
        <p14:creationId xmlns:p14="http://schemas.microsoft.com/office/powerpoint/2010/main" val="947339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4_빈 화면">
    <p:bg>
      <p:bgPr>
        <a:solidFill>
          <a:srgbClr val="06152C"/>
        </a:solidFill>
        <a:effectLst/>
      </p:bgPr>
    </p:bg>
    <p:spTree>
      <p:nvGrpSpPr>
        <p:cNvPr id="1" name=""/>
        <p:cNvGrpSpPr/>
        <p:nvPr/>
      </p:nvGrpSpPr>
      <p:grpSpPr>
        <a:xfrm>
          <a:off x="0" y="0"/>
          <a:ext cx="0" cy="0"/>
          <a:chOff x="0" y="0"/>
          <a:chExt cx="0" cy="0"/>
        </a:xfrm>
      </p:grpSpPr>
      <p:pic>
        <p:nvPicPr>
          <p:cNvPr id="32" name="그래픽 31">
            <a:extLst>
              <a:ext uri="{FF2B5EF4-FFF2-40B4-BE49-F238E27FC236}">
                <a16:creationId xmlns:a16="http://schemas.microsoft.com/office/drawing/2014/main" id="{141657C8-906E-5370-5BBA-7C7A5506E61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664485" y="-4708901"/>
            <a:ext cx="14960654" cy="15004787"/>
          </a:xfrm>
          <a:prstGeom prst="rect">
            <a:avLst/>
          </a:prstGeom>
        </p:spPr>
      </p:pic>
      <p:pic>
        <p:nvPicPr>
          <p:cNvPr id="30" name="그래픽 29">
            <a:extLst>
              <a:ext uri="{FF2B5EF4-FFF2-40B4-BE49-F238E27FC236}">
                <a16:creationId xmlns:a16="http://schemas.microsoft.com/office/drawing/2014/main" id="{9BE861D4-238A-CEE0-7004-6899E01E60A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85269" y="0"/>
            <a:ext cx="9894950" cy="9924141"/>
          </a:xfrm>
          <a:prstGeom prst="rect">
            <a:avLst/>
          </a:prstGeom>
        </p:spPr>
      </p:pic>
      <p:pic>
        <p:nvPicPr>
          <p:cNvPr id="31" name="그래픽 30">
            <a:extLst>
              <a:ext uri="{FF2B5EF4-FFF2-40B4-BE49-F238E27FC236}">
                <a16:creationId xmlns:a16="http://schemas.microsoft.com/office/drawing/2014/main" id="{9F61AE8B-5C04-1089-3DA0-6A0EEBA2626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42146" y="-932373"/>
            <a:ext cx="3835294" cy="3846608"/>
          </a:xfrm>
          <a:prstGeom prst="rect">
            <a:avLst/>
          </a:prstGeom>
        </p:spPr>
      </p:pic>
      <p:pic>
        <p:nvPicPr>
          <p:cNvPr id="33" name="그래픽 32">
            <a:extLst>
              <a:ext uri="{FF2B5EF4-FFF2-40B4-BE49-F238E27FC236}">
                <a16:creationId xmlns:a16="http://schemas.microsoft.com/office/drawing/2014/main" id="{E871D67D-8DD0-E38F-1726-A192975A13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567707" y="4578674"/>
            <a:ext cx="2307697" cy="2314505"/>
          </a:xfrm>
          <a:prstGeom prst="rect">
            <a:avLst/>
          </a:prstGeom>
        </p:spPr>
      </p:pic>
      <p:sp>
        <p:nvSpPr>
          <p:cNvPr id="2" name="TextBox 1">
            <a:extLst>
              <a:ext uri="{FF2B5EF4-FFF2-40B4-BE49-F238E27FC236}">
                <a16:creationId xmlns:a16="http://schemas.microsoft.com/office/drawing/2014/main" id="{C9E04A08-A011-68A4-E6BB-8F66BBD499B0}"/>
              </a:ext>
            </a:extLst>
          </p:cNvPr>
          <p:cNvSpPr txBox="1"/>
          <p:nvPr userDrawn="1"/>
        </p:nvSpPr>
        <p:spPr>
          <a:xfrm>
            <a:off x="8919156" y="118385"/>
            <a:ext cx="3235960" cy="369845"/>
          </a:xfrm>
          <a:prstGeom prst="rect">
            <a:avLst/>
          </a:prstGeom>
          <a:noFill/>
        </p:spPr>
        <p:txBody>
          <a:bodyPr wrap="square" rtlCol="0">
            <a:spAutoFit/>
          </a:bodyPr>
          <a:lstStyle/>
          <a:p>
            <a:pPr>
              <a:lnSpc>
                <a:spcPct val="130000"/>
              </a:lnSpc>
            </a:pPr>
            <a:r>
              <a:rPr lang="ko-KR" altLang="en-US" sz="1500" dirty="0">
                <a:solidFill>
                  <a:srgbClr val="2E4161"/>
                </a:solidFill>
                <a:latin typeface="ONE 모바일고딕 Title" panose="00000500000000000000" pitchFamily="2" charset="-127"/>
                <a:ea typeface="ONE 모바일고딕 Title" panose="00000500000000000000" pitchFamily="2" charset="-127"/>
              </a:rPr>
              <a:t>지능형 소프트웨어 융합 </a:t>
            </a:r>
            <a:r>
              <a:rPr lang="en-US" altLang="ko-KR" sz="1500" dirty="0">
                <a:solidFill>
                  <a:srgbClr val="2E4161"/>
                </a:solidFill>
                <a:latin typeface="ONE 모바일고딕 Title" panose="00000500000000000000" pitchFamily="2" charset="-127"/>
                <a:ea typeface="ONE 모바일고딕 Title" panose="00000500000000000000" pitchFamily="2" charset="-127"/>
              </a:rPr>
              <a:t>&amp;AI </a:t>
            </a:r>
            <a:r>
              <a:rPr lang="ko-KR" altLang="en-US" sz="1500" dirty="0">
                <a:solidFill>
                  <a:srgbClr val="2E4161"/>
                </a:solidFill>
                <a:latin typeface="ONE 모바일고딕 Title" panose="00000500000000000000" pitchFamily="2" charset="-127"/>
                <a:ea typeface="ONE 모바일고딕 Title" panose="00000500000000000000" pitchFamily="2" charset="-127"/>
              </a:rPr>
              <a:t>연구소</a:t>
            </a:r>
          </a:p>
        </p:txBody>
      </p:sp>
    </p:spTree>
    <p:extLst>
      <p:ext uri="{BB962C8B-B14F-4D97-AF65-F5344CB8AC3E}">
        <p14:creationId xmlns:p14="http://schemas.microsoft.com/office/powerpoint/2010/main" val="53777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5_빈 화면">
    <p:bg>
      <p:bgPr>
        <a:solidFill>
          <a:srgbClr val="06152C"/>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E04A08-A011-68A4-E6BB-8F66BBD499B0}"/>
              </a:ext>
            </a:extLst>
          </p:cNvPr>
          <p:cNvSpPr txBox="1"/>
          <p:nvPr userDrawn="1"/>
        </p:nvSpPr>
        <p:spPr>
          <a:xfrm>
            <a:off x="8919156" y="118385"/>
            <a:ext cx="3235960" cy="369845"/>
          </a:xfrm>
          <a:prstGeom prst="rect">
            <a:avLst/>
          </a:prstGeom>
          <a:noFill/>
        </p:spPr>
        <p:txBody>
          <a:bodyPr wrap="square" rtlCol="0">
            <a:spAutoFit/>
          </a:bodyPr>
          <a:lstStyle/>
          <a:p>
            <a:pPr>
              <a:lnSpc>
                <a:spcPct val="130000"/>
              </a:lnSpc>
            </a:pPr>
            <a:r>
              <a:rPr lang="ko-KR" altLang="en-US" sz="1500" dirty="0">
                <a:solidFill>
                  <a:srgbClr val="2E4161"/>
                </a:solidFill>
                <a:latin typeface="ONE 모바일고딕 Title" panose="00000500000000000000" pitchFamily="2" charset="-127"/>
                <a:ea typeface="ONE 모바일고딕 Title" panose="00000500000000000000" pitchFamily="2" charset="-127"/>
              </a:rPr>
              <a:t>지능형 소프트웨어 융합 </a:t>
            </a:r>
            <a:r>
              <a:rPr lang="en-US" altLang="ko-KR" sz="1500" dirty="0">
                <a:solidFill>
                  <a:srgbClr val="2E4161"/>
                </a:solidFill>
                <a:latin typeface="ONE 모바일고딕 Title" panose="00000500000000000000" pitchFamily="2" charset="-127"/>
                <a:ea typeface="ONE 모바일고딕 Title" panose="00000500000000000000" pitchFamily="2" charset="-127"/>
              </a:rPr>
              <a:t>&amp;AI </a:t>
            </a:r>
            <a:r>
              <a:rPr lang="ko-KR" altLang="en-US" sz="1500" dirty="0">
                <a:solidFill>
                  <a:srgbClr val="2E4161"/>
                </a:solidFill>
                <a:latin typeface="ONE 모바일고딕 Title" panose="00000500000000000000" pitchFamily="2" charset="-127"/>
                <a:ea typeface="ONE 모바일고딕 Title" panose="00000500000000000000" pitchFamily="2" charset="-127"/>
              </a:rPr>
              <a:t>연구소</a:t>
            </a:r>
          </a:p>
        </p:txBody>
      </p:sp>
      <p:pic>
        <p:nvPicPr>
          <p:cNvPr id="15" name="그래픽 14">
            <a:extLst>
              <a:ext uri="{FF2B5EF4-FFF2-40B4-BE49-F238E27FC236}">
                <a16:creationId xmlns:a16="http://schemas.microsoft.com/office/drawing/2014/main" id="{DDDDF69D-C31A-D6BB-13BD-E179A544867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75753" y="-2924653"/>
            <a:ext cx="17469602" cy="17521138"/>
          </a:xfrm>
          <a:prstGeom prst="rect">
            <a:avLst/>
          </a:prstGeom>
        </p:spPr>
      </p:pic>
      <p:pic>
        <p:nvPicPr>
          <p:cNvPr id="14" name="그래픽 13">
            <a:extLst>
              <a:ext uri="{FF2B5EF4-FFF2-40B4-BE49-F238E27FC236}">
                <a16:creationId xmlns:a16="http://schemas.microsoft.com/office/drawing/2014/main" id="{E3C9DC47-5074-8903-81F3-FDF7065F79C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954793" y="-399156"/>
            <a:ext cx="4590081" cy="4603622"/>
          </a:xfrm>
          <a:prstGeom prst="rect">
            <a:avLst/>
          </a:prstGeom>
        </p:spPr>
      </p:pic>
      <p:pic>
        <p:nvPicPr>
          <p:cNvPr id="3" name="그래픽 2">
            <a:extLst>
              <a:ext uri="{FF2B5EF4-FFF2-40B4-BE49-F238E27FC236}">
                <a16:creationId xmlns:a16="http://schemas.microsoft.com/office/drawing/2014/main" id="{9BE861D4-238A-CEE0-7004-6899E01E60A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249451" y="-2400300"/>
            <a:ext cx="11345451" cy="11378921"/>
          </a:xfrm>
          <a:prstGeom prst="rect">
            <a:avLst/>
          </a:prstGeom>
        </p:spPr>
      </p:pic>
    </p:spTree>
    <p:extLst>
      <p:ext uri="{BB962C8B-B14F-4D97-AF65-F5344CB8AC3E}">
        <p14:creationId xmlns:p14="http://schemas.microsoft.com/office/powerpoint/2010/main" val="4272649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6_빈 화면">
    <p:bg>
      <p:bgPr>
        <a:solidFill>
          <a:srgbClr val="F3F8FF"/>
        </a:solidFill>
        <a:effectLst/>
      </p:bgPr>
    </p:bg>
    <p:spTree>
      <p:nvGrpSpPr>
        <p:cNvPr id="1" name=""/>
        <p:cNvGrpSpPr/>
        <p:nvPr/>
      </p:nvGrpSpPr>
      <p:grpSpPr>
        <a:xfrm>
          <a:off x="0" y="0"/>
          <a:ext cx="0" cy="0"/>
          <a:chOff x="0" y="0"/>
          <a:chExt cx="0" cy="0"/>
        </a:xfrm>
      </p:grpSpPr>
      <p:pic>
        <p:nvPicPr>
          <p:cNvPr id="11" name="그래픽 10">
            <a:extLst>
              <a:ext uri="{FF2B5EF4-FFF2-40B4-BE49-F238E27FC236}">
                <a16:creationId xmlns:a16="http://schemas.microsoft.com/office/drawing/2014/main" id="{E07C10DC-0E1E-917C-FAB0-859DF47D59A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619807" y="1704299"/>
            <a:ext cx="1479134" cy="1479134"/>
          </a:xfrm>
          <a:prstGeom prst="rect">
            <a:avLst/>
          </a:prstGeom>
        </p:spPr>
      </p:pic>
      <p:pic>
        <p:nvPicPr>
          <p:cNvPr id="5" name="그래픽 4">
            <a:extLst>
              <a:ext uri="{FF2B5EF4-FFF2-40B4-BE49-F238E27FC236}">
                <a16:creationId xmlns:a16="http://schemas.microsoft.com/office/drawing/2014/main" id="{5A7D788E-39D2-592F-E9C3-495A46AB54F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342511" y="-5553777"/>
            <a:ext cx="11006574" cy="11006574"/>
          </a:xfrm>
          <a:prstGeom prst="rect">
            <a:avLst/>
          </a:prstGeom>
        </p:spPr>
      </p:pic>
      <p:pic>
        <p:nvPicPr>
          <p:cNvPr id="7" name="그래픽 6">
            <a:extLst>
              <a:ext uri="{FF2B5EF4-FFF2-40B4-BE49-F238E27FC236}">
                <a16:creationId xmlns:a16="http://schemas.microsoft.com/office/drawing/2014/main" id="{CDBA80CE-B3C2-6D34-FBEB-9B1E73B557C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364335" y="1564196"/>
            <a:ext cx="7311720" cy="7311720"/>
          </a:xfrm>
          <a:prstGeom prst="rect">
            <a:avLst/>
          </a:prstGeom>
        </p:spPr>
      </p:pic>
      <p:pic>
        <p:nvPicPr>
          <p:cNvPr id="8" name="그래픽 7">
            <a:extLst>
              <a:ext uri="{FF2B5EF4-FFF2-40B4-BE49-F238E27FC236}">
                <a16:creationId xmlns:a16="http://schemas.microsoft.com/office/drawing/2014/main" id="{C274135B-1A67-26ED-1567-8AE0320B06B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444751" y="3321604"/>
            <a:ext cx="2813050" cy="2813050"/>
          </a:xfrm>
          <a:prstGeom prst="rect">
            <a:avLst/>
          </a:prstGeom>
        </p:spPr>
      </p:pic>
      <p:pic>
        <p:nvPicPr>
          <p:cNvPr id="9" name="그래픽 8">
            <a:extLst>
              <a:ext uri="{FF2B5EF4-FFF2-40B4-BE49-F238E27FC236}">
                <a16:creationId xmlns:a16="http://schemas.microsoft.com/office/drawing/2014/main" id="{4D550D9E-82FC-F0AD-39D9-D9B48F32F58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707392" y="3760746"/>
            <a:ext cx="856186" cy="856186"/>
          </a:xfrm>
          <a:prstGeom prst="rect">
            <a:avLst/>
          </a:prstGeom>
        </p:spPr>
      </p:pic>
    </p:spTree>
    <p:extLst>
      <p:ext uri="{BB962C8B-B14F-4D97-AF65-F5344CB8AC3E}">
        <p14:creationId xmlns:p14="http://schemas.microsoft.com/office/powerpoint/2010/main" val="2752652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7_빈 화면">
    <p:bg>
      <p:bgPr>
        <a:solidFill>
          <a:srgbClr val="F3F8FF"/>
        </a:solidFill>
        <a:effectLst/>
      </p:bgPr>
    </p:bg>
    <p:spTree>
      <p:nvGrpSpPr>
        <p:cNvPr id="1" name=""/>
        <p:cNvGrpSpPr/>
        <p:nvPr/>
      </p:nvGrpSpPr>
      <p:grpSpPr>
        <a:xfrm>
          <a:off x="0" y="0"/>
          <a:ext cx="0" cy="0"/>
          <a:chOff x="0" y="0"/>
          <a:chExt cx="0" cy="0"/>
        </a:xfrm>
      </p:grpSpPr>
      <p:pic>
        <p:nvPicPr>
          <p:cNvPr id="13" name="그래픽 12">
            <a:extLst>
              <a:ext uri="{FF2B5EF4-FFF2-40B4-BE49-F238E27FC236}">
                <a16:creationId xmlns:a16="http://schemas.microsoft.com/office/drawing/2014/main" id="{5D1F52EF-1282-2D31-CB78-3720D51C8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971211" y="4572000"/>
            <a:ext cx="1809750" cy="1809750"/>
          </a:xfrm>
          <a:prstGeom prst="rect">
            <a:avLst/>
          </a:prstGeom>
        </p:spPr>
      </p:pic>
      <p:pic>
        <p:nvPicPr>
          <p:cNvPr id="12" name="그래픽 11">
            <a:extLst>
              <a:ext uri="{FF2B5EF4-FFF2-40B4-BE49-F238E27FC236}">
                <a16:creationId xmlns:a16="http://schemas.microsoft.com/office/drawing/2014/main" id="{4A9AB14F-F7D6-DDC2-0E68-9071E2C707B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571314" y="-3539870"/>
            <a:ext cx="10982069" cy="10982069"/>
          </a:xfrm>
          <a:prstGeom prst="rect">
            <a:avLst/>
          </a:prstGeom>
        </p:spPr>
      </p:pic>
      <p:pic>
        <p:nvPicPr>
          <p:cNvPr id="11" name="그래픽 10">
            <a:extLst>
              <a:ext uri="{FF2B5EF4-FFF2-40B4-BE49-F238E27FC236}">
                <a16:creationId xmlns:a16="http://schemas.microsoft.com/office/drawing/2014/main" id="{4E675B2C-0EE6-94DD-2828-F94574D8EA4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46500" y="887405"/>
            <a:ext cx="702635" cy="702635"/>
          </a:xfrm>
          <a:prstGeom prst="rect">
            <a:avLst/>
          </a:prstGeom>
        </p:spPr>
      </p:pic>
      <p:pic>
        <p:nvPicPr>
          <p:cNvPr id="10" name="그래픽 9">
            <a:extLst>
              <a:ext uri="{FF2B5EF4-FFF2-40B4-BE49-F238E27FC236}">
                <a16:creationId xmlns:a16="http://schemas.microsoft.com/office/drawing/2014/main" id="{D3B10FD9-8029-6505-A516-A83C25137EE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120" y="-861747"/>
            <a:ext cx="2825009" cy="2825009"/>
          </a:xfrm>
          <a:prstGeom prst="rect">
            <a:avLst/>
          </a:prstGeom>
        </p:spPr>
      </p:pic>
      <p:pic>
        <p:nvPicPr>
          <p:cNvPr id="9" name="그래픽 8">
            <a:extLst>
              <a:ext uri="{FF2B5EF4-FFF2-40B4-BE49-F238E27FC236}">
                <a16:creationId xmlns:a16="http://schemas.microsoft.com/office/drawing/2014/main" id="{2CFF086C-EB5B-EFCF-A46D-09020F19EA7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253332" y="829732"/>
            <a:ext cx="7335523" cy="7335523"/>
          </a:xfrm>
          <a:prstGeom prst="rect">
            <a:avLst/>
          </a:prstGeom>
        </p:spPr>
      </p:pic>
    </p:spTree>
    <p:extLst>
      <p:ext uri="{BB962C8B-B14F-4D97-AF65-F5344CB8AC3E}">
        <p14:creationId xmlns:p14="http://schemas.microsoft.com/office/powerpoint/2010/main" val="295957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4126486"/>
      </p:ext>
    </p:extLst>
  </p:cSld>
  <p:clrMap bg1="lt1" tx1="dk1" bg2="lt2" tx2="dk2" accent1="accent1" accent2="accent2" accent3="accent3" accent4="accent4" accent5="accent5" accent6="accent6" hlink="hlink" folHlink="folHlink"/>
  <p:sldLayoutIdLst>
    <p:sldLayoutId id="2147483660" r:id="rId1"/>
    <p:sldLayoutId id="2147483655" r:id="rId2"/>
    <p:sldLayoutId id="2147483657" r:id="rId3"/>
    <p:sldLayoutId id="2147483656" r:id="rId4"/>
    <p:sldLayoutId id="2147483658" r:id="rId5"/>
    <p:sldLayoutId id="2147483659" r:id="rId6"/>
    <p:sldLayoutId id="2147483661" r:id="rId7"/>
    <p:sldLayoutId id="2147483662" r:id="rId8"/>
    <p:sldLayoutId id="2147483663" r:id="rId9"/>
    <p:sldLayoutId id="2147483664" r:id="rId10"/>
    <p:sldLayoutId id="2147483665" r:id="rId11"/>
    <p:sldLayoutId id="2147483666" r:id="rId12"/>
    <p:sldLayoutId id="2147483667" r:id="rId13"/>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10.xml"/><Relationship Id="rId5" Type="http://schemas.openxmlformats.org/officeDocument/2006/relationships/image" Target="../media/image23.sv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98EFE-E2F9-9911-F620-2BB9C9A4C6C0}"/>
            </a:ext>
          </a:extLst>
        </p:cNvPr>
        <p:cNvGrpSpPr/>
        <p:nvPr/>
      </p:nvGrpSpPr>
      <p:grpSpPr>
        <a:xfrm>
          <a:off x="0" y="0"/>
          <a:ext cx="0" cy="0"/>
          <a:chOff x="0" y="0"/>
          <a:chExt cx="0" cy="0"/>
        </a:xfrm>
      </p:grpSpPr>
      <p:pic>
        <p:nvPicPr>
          <p:cNvPr id="8" name="그래픽 7">
            <a:extLst>
              <a:ext uri="{FF2B5EF4-FFF2-40B4-BE49-F238E27FC236}">
                <a16:creationId xmlns:a16="http://schemas.microsoft.com/office/drawing/2014/main" id="{C76CEBA5-AC4F-7861-33EC-9302F9B18B4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18300" y="4381462"/>
            <a:ext cx="2006963" cy="717680"/>
          </a:xfrm>
          <a:prstGeom prst="rect">
            <a:avLst/>
          </a:prstGeom>
        </p:spPr>
      </p:pic>
      <p:sp>
        <p:nvSpPr>
          <p:cNvPr id="7" name="TextBox 6">
            <a:extLst>
              <a:ext uri="{FF2B5EF4-FFF2-40B4-BE49-F238E27FC236}">
                <a16:creationId xmlns:a16="http://schemas.microsoft.com/office/drawing/2014/main" id="{7BA7FD9B-1771-27D9-A78D-61326D8C1487}"/>
              </a:ext>
            </a:extLst>
          </p:cNvPr>
          <p:cNvSpPr txBox="1"/>
          <p:nvPr/>
        </p:nvSpPr>
        <p:spPr>
          <a:xfrm>
            <a:off x="680919" y="1038813"/>
            <a:ext cx="10830161" cy="2400657"/>
          </a:xfrm>
          <a:prstGeom prst="rect">
            <a:avLst/>
          </a:prstGeom>
          <a:noFill/>
        </p:spPr>
        <p:txBody>
          <a:bodyPr wrap="square" rtlCol="0">
            <a:spAutoFit/>
          </a:bodyPr>
          <a:lstStyle/>
          <a:p>
            <a:r>
              <a:rPr lang="en" altLang="ko-KR" sz="5000" dirty="0">
                <a:solidFill>
                  <a:srgbClr val="BDCFF0"/>
                </a:solidFill>
                <a:latin typeface="MBC 1961 Medium" panose="02020603020101020101" pitchFamily="18" charset="-127"/>
                <a:ea typeface="MBC 1961 Medium" panose="02020603020101020101" pitchFamily="18" charset="-127"/>
              </a:rPr>
              <a:t>NEURAL MACHINE TRANSLATION BY JOINTLY LEARNING TO ALIGN AND TRANSLATE</a:t>
            </a:r>
            <a:endParaRPr lang="ko-KR" altLang="en-US" sz="5000" dirty="0">
              <a:solidFill>
                <a:srgbClr val="BDCFF0"/>
              </a:solidFill>
              <a:latin typeface="MBC 1961 Medium" panose="02020603020101020101" pitchFamily="18" charset="-127"/>
              <a:ea typeface="MBC 1961 Medium" panose="02020603020101020101" pitchFamily="18" charset="-127"/>
            </a:endParaRPr>
          </a:p>
        </p:txBody>
      </p:sp>
      <p:sp>
        <p:nvSpPr>
          <p:cNvPr id="11" name="TextBox 10">
            <a:extLst>
              <a:ext uri="{FF2B5EF4-FFF2-40B4-BE49-F238E27FC236}">
                <a16:creationId xmlns:a16="http://schemas.microsoft.com/office/drawing/2014/main" id="{42097AA3-D2BC-FFE8-95F3-39B3D5F0EEA2}"/>
              </a:ext>
            </a:extLst>
          </p:cNvPr>
          <p:cNvSpPr txBox="1"/>
          <p:nvPr/>
        </p:nvSpPr>
        <p:spPr>
          <a:xfrm>
            <a:off x="7404924" y="5348257"/>
            <a:ext cx="4408272" cy="369845"/>
          </a:xfrm>
          <a:prstGeom prst="rect">
            <a:avLst/>
          </a:prstGeom>
          <a:noFill/>
        </p:spPr>
        <p:txBody>
          <a:bodyPr wrap="square" rtlCol="0">
            <a:spAutoFit/>
          </a:bodyPr>
          <a:lstStyle/>
          <a:p>
            <a:pPr algn="r">
              <a:lnSpc>
                <a:spcPct val="130000"/>
              </a:lnSpc>
            </a:pPr>
            <a:r>
              <a:rPr lang="ko-KR" altLang="en-US" sz="1500" dirty="0">
                <a:solidFill>
                  <a:srgbClr val="BDCFF0"/>
                </a:solidFill>
                <a:effectLst/>
                <a:latin typeface="ONE Mobile Title" panose="00000500000000000000" pitchFamily="2" charset="-127"/>
                <a:ea typeface="ONE Mobile Title" panose="00000500000000000000" pitchFamily="2" charset="-127"/>
              </a:rPr>
              <a:t>컴퓨터공학과 </a:t>
            </a:r>
            <a:r>
              <a:rPr lang="en-US" altLang="ko-KR" sz="1500" dirty="0">
                <a:solidFill>
                  <a:srgbClr val="BDCFF0"/>
                </a:solidFill>
                <a:effectLst/>
                <a:latin typeface="ONE Mobile Title" panose="00000500000000000000" pitchFamily="2" charset="-127"/>
                <a:ea typeface="ONE Mobile Title" panose="00000500000000000000" pitchFamily="2" charset="-127"/>
              </a:rPr>
              <a:t>201921087</a:t>
            </a:r>
            <a:r>
              <a:rPr lang="ko-KR" altLang="en-US" sz="1500" dirty="0">
                <a:solidFill>
                  <a:srgbClr val="BDCFF0"/>
                </a:solidFill>
                <a:latin typeface="ONE Mobile Title" panose="00000500000000000000" pitchFamily="2" charset="-127"/>
                <a:ea typeface="ONE Mobile Title" panose="00000500000000000000" pitchFamily="2" charset="-127"/>
              </a:rPr>
              <a:t> 홍승현</a:t>
            </a:r>
          </a:p>
        </p:txBody>
      </p:sp>
      <p:sp>
        <p:nvSpPr>
          <p:cNvPr id="3" name="TextBox 2">
            <a:extLst>
              <a:ext uri="{FF2B5EF4-FFF2-40B4-BE49-F238E27FC236}">
                <a16:creationId xmlns:a16="http://schemas.microsoft.com/office/drawing/2014/main" id="{28A61291-55CB-39C5-EA57-8774F59DEF98}"/>
              </a:ext>
            </a:extLst>
          </p:cNvPr>
          <p:cNvSpPr txBox="1"/>
          <p:nvPr/>
        </p:nvSpPr>
        <p:spPr>
          <a:xfrm>
            <a:off x="680919" y="3546178"/>
            <a:ext cx="7220896" cy="2862322"/>
          </a:xfrm>
          <a:prstGeom prst="rect">
            <a:avLst/>
          </a:prstGeom>
          <a:noFill/>
        </p:spPr>
        <p:txBody>
          <a:bodyPr wrap="square" rtlCol="0">
            <a:spAutoFit/>
          </a:bodyPr>
          <a:lstStyle/>
          <a:p>
            <a:r>
              <a:rPr lang="ko-KR" altLang="en-US" sz="2000" dirty="0">
                <a:solidFill>
                  <a:srgbClr val="6785AE"/>
                </a:solidFill>
                <a:effectLst/>
                <a:latin typeface="ONE Mobile Title" panose="00000500000000000000" pitchFamily="2" charset="-127"/>
                <a:ea typeface="ONE Mobile Title" panose="00000500000000000000" pitchFamily="2" charset="-127"/>
              </a:rPr>
              <a:t>지능형 소프트웨어 융합 </a:t>
            </a:r>
            <a:r>
              <a:rPr lang="en-US" altLang="ko-KR" sz="2000" dirty="0">
                <a:solidFill>
                  <a:srgbClr val="6785AE"/>
                </a:solidFill>
                <a:effectLst/>
                <a:latin typeface="ONE Mobile Title" panose="00000500000000000000" pitchFamily="2" charset="-127"/>
                <a:ea typeface="ONE Mobile Title" panose="00000500000000000000" pitchFamily="2" charset="-127"/>
              </a:rPr>
              <a:t>&amp; AI </a:t>
            </a:r>
            <a:r>
              <a:rPr lang="ko-KR" altLang="en-US" sz="2000" dirty="0">
                <a:solidFill>
                  <a:srgbClr val="6785AE"/>
                </a:solidFill>
                <a:effectLst/>
                <a:latin typeface="ONE Mobile Title" panose="00000500000000000000" pitchFamily="2" charset="-127"/>
                <a:ea typeface="ONE Mobile Title" panose="00000500000000000000" pitchFamily="2" charset="-127"/>
              </a:rPr>
              <a:t>연구소</a:t>
            </a:r>
            <a:endParaRPr lang="en-US" altLang="ko-KR" sz="2000" dirty="0">
              <a:solidFill>
                <a:srgbClr val="6785AE"/>
              </a:solidFill>
              <a:effectLst/>
              <a:latin typeface="ONE Mobile Title" panose="00000500000000000000" pitchFamily="2" charset="-127"/>
              <a:ea typeface="ONE Mobile Title" panose="00000500000000000000" pitchFamily="2" charset="-127"/>
            </a:endParaRPr>
          </a:p>
          <a:p>
            <a:endParaRPr lang="en-US" altLang="ko-KR" sz="2000" dirty="0">
              <a:solidFill>
                <a:srgbClr val="6785AE"/>
              </a:solidFill>
              <a:latin typeface="ONE Mobile Title" panose="00000500000000000000" pitchFamily="2" charset="-127"/>
              <a:ea typeface="ONE Mobile Title" panose="00000500000000000000" pitchFamily="2" charset="-127"/>
            </a:endParaRPr>
          </a:p>
          <a:p>
            <a:r>
              <a:rPr lang="ko-KR" altLang="en-US" sz="2000" dirty="0" err="1">
                <a:solidFill>
                  <a:srgbClr val="6785AE"/>
                </a:solidFill>
                <a:latin typeface="ONE Mobile Title" panose="00000500000000000000" pitchFamily="2" charset="-127"/>
                <a:ea typeface="ONE Mobile Title" panose="00000500000000000000" pitchFamily="2" charset="-127"/>
              </a:rPr>
              <a:t>게재년도</a:t>
            </a:r>
            <a:r>
              <a:rPr lang="en-US" altLang="ko-KR" sz="2000" dirty="0">
                <a:solidFill>
                  <a:srgbClr val="6785AE"/>
                </a:solidFill>
                <a:latin typeface="ONE Mobile Title" panose="00000500000000000000" pitchFamily="2" charset="-127"/>
                <a:ea typeface="ONE Mobile Title" panose="00000500000000000000" pitchFamily="2" charset="-127"/>
              </a:rPr>
              <a:t>:</a:t>
            </a:r>
            <a:r>
              <a:rPr lang="ko-KR" altLang="en-US" sz="2000" dirty="0">
                <a:solidFill>
                  <a:srgbClr val="6785AE"/>
                </a:solidFill>
                <a:latin typeface="ONE Mobile Title" panose="00000500000000000000" pitchFamily="2" charset="-127"/>
                <a:ea typeface="ONE Mobile Title" panose="00000500000000000000" pitchFamily="2" charset="-127"/>
              </a:rPr>
              <a:t> </a:t>
            </a:r>
            <a:r>
              <a:rPr lang="en-US" altLang="ko-KR" sz="2000" dirty="0">
                <a:solidFill>
                  <a:srgbClr val="6785AE"/>
                </a:solidFill>
                <a:latin typeface="ONE Mobile Title" panose="00000500000000000000" pitchFamily="2" charset="-127"/>
                <a:ea typeface="ONE Mobile Title" panose="00000500000000000000" pitchFamily="2" charset="-127"/>
              </a:rPr>
              <a:t>2015</a:t>
            </a:r>
          </a:p>
          <a:p>
            <a:r>
              <a:rPr lang="ko-KR" altLang="en-US" sz="2000" dirty="0">
                <a:solidFill>
                  <a:srgbClr val="6785AE"/>
                </a:solidFill>
                <a:latin typeface="ONE Mobile Title" panose="00000500000000000000" pitchFamily="2" charset="-127"/>
                <a:ea typeface="ONE Mobile Title" panose="00000500000000000000" pitchFamily="2" charset="-127"/>
              </a:rPr>
              <a:t>게재사이트</a:t>
            </a:r>
            <a:r>
              <a:rPr lang="en-US" altLang="ko-KR" sz="2000" dirty="0">
                <a:solidFill>
                  <a:srgbClr val="6785AE"/>
                </a:solidFill>
                <a:latin typeface="ONE Mobile Title" panose="00000500000000000000" pitchFamily="2" charset="-127"/>
                <a:ea typeface="ONE Mobile Title" panose="00000500000000000000" pitchFamily="2" charset="-127"/>
              </a:rPr>
              <a:t>:</a:t>
            </a:r>
            <a:r>
              <a:rPr lang="ko-KR" altLang="en-US" sz="2000" dirty="0">
                <a:solidFill>
                  <a:srgbClr val="6785AE"/>
                </a:solidFill>
                <a:latin typeface="ONE Mobile Title" panose="00000500000000000000" pitchFamily="2" charset="-127"/>
                <a:ea typeface="ONE Mobile Title" panose="00000500000000000000" pitchFamily="2" charset="-127"/>
              </a:rPr>
              <a:t> </a:t>
            </a:r>
            <a:r>
              <a:rPr lang="en-US" altLang="ko-KR" sz="2000" dirty="0">
                <a:solidFill>
                  <a:srgbClr val="6785AE"/>
                </a:solidFill>
                <a:latin typeface="ONE Mobile Title" panose="00000500000000000000" pitchFamily="2" charset="-127"/>
                <a:ea typeface="ONE Mobile Title" panose="00000500000000000000" pitchFamily="2" charset="-127"/>
              </a:rPr>
              <a:t>ICLR</a:t>
            </a:r>
          </a:p>
          <a:p>
            <a:r>
              <a:rPr lang="ko-KR" altLang="en-US" sz="2000" dirty="0">
                <a:solidFill>
                  <a:srgbClr val="6785AE"/>
                </a:solidFill>
                <a:latin typeface="ONE Mobile Title" panose="00000500000000000000" pitchFamily="2" charset="-127"/>
                <a:ea typeface="ONE Mobile Title" panose="00000500000000000000" pitchFamily="2" charset="-127"/>
              </a:rPr>
              <a:t>논문저자</a:t>
            </a:r>
            <a:endParaRPr lang="en-US" altLang="ko-KR" sz="2000" dirty="0">
              <a:solidFill>
                <a:srgbClr val="6785AE"/>
              </a:solidFill>
              <a:latin typeface="ONE Mobile Title" panose="00000500000000000000" pitchFamily="2" charset="-127"/>
              <a:ea typeface="ONE Mobile Title" panose="00000500000000000000" pitchFamily="2" charset="-127"/>
            </a:endParaRPr>
          </a:p>
          <a:p>
            <a:r>
              <a:rPr lang="en-US" altLang="ko-KR" sz="2000" dirty="0">
                <a:solidFill>
                  <a:srgbClr val="6785AE"/>
                </a:solidFill>
                <a:latin typeface="ONE Mobile Title" panose="00000500000000000000" pitchFamily="2" charset="-127"/>
                <a:ea typeface="ONE Mobile Title" panose="00000500000000000000" pitchFamily="2" charset="-127"/>
              </a:rPr>
              <a:t>-</a:t>
            </a:r>
            <a:r>
              <a:rPr lang="ko-KR" altLang="en-US" sz="2000" dirty="0">
                <a:solidFill>
                  <a:srgbClr val="6785AE"/>
                </a:solidFill>
                <a:latin typeface="ONE Mobile Title" panose="00000500000000000000" pitchFamily="2" charset="-127"/>
                <a:ea typeface="ONE Mobile Title" panose="00000500000000000000" pitchFamily="2" charset="-127"/>
              </a:rPr>
              <a:t> </a:t>
            </a:r>
            <a:r>
              <a:rPr lang="en" altLang="ko-KR" sz="2000" dirty="0" err="1">
                <a:solidFill>
                  <a:srgbClr val="6785AE"/>
                </a:solidFill>
                <a:latin typeface="ONE Mobile Title" panose="00000500000000000000" pitchFamily="2" charset="-127"/>
                <a:ea typeface="ONE Mobile Title" panose="00000500000000000000" pitchFamily="2" charset="-127"/>
              </a:rPr>
              <a:t>Dzmitry</a:t>
            </a:r>
            <a:r>
              <a:rPr lang="en" altLang="ko-KR" sz="2000" dirty="0">
                <a:solidFill>
                  <a:srgbClr val="6785AE"/>
                </a:solidFill>
                <a:latin typeface="ONE Mobile Title" panose="00000500000000000000" pitchFamily="2" charset="-127"/>
                <a:ea typeface="ONE Mobile Title" panose="00000500000000000000" pitchFamily="2" charset="-127"/>
              </a:rPr>
              <a:t> </a:t>
            </a:r>
            <a:r>
              <a:rPr lang="en" altLang="ko-KR" sz="2000" dirty="0" err="1">
                <a:solidFill>
                  <a:srgbClr val="6785AE"/>
                </a:solidFill>
                <a:latin typeface="ONE Mobile Title" panose="00000500000000000000" pitchFamily="2" charset="-127"/>
                <a:ea typeface="ONE Mobile Title" panose="00000500000000000000" pitchFamily="2" charset="-127"/>
              </a:rPr>
              <a:t>Bahdanau</a:t>
            </a:r>
            <a:endParaRPr lang="en" altLang="ko-KR" sz="2000" dirty="0">
              <a:solidFill>
                <a:srgbClr val="6785AE"/>
              </a:solidFill>
              <a:latin typeface="ONE Mobile Title" panose="00000500000000000000" pitchFamily="2" charset="-127"/>
              <a:ea typeface="ONE Mobile Title" panose="00000500000000000000" pitchFamily="2" charset="-127"/>
            </a:endParaRPr>
          </a:p>
          <a:p>
            <a:r>
              <a:rPr lang="ko-KR" altLang="en-US" sz="2000" dirty="0">
                <a:solidFill>
                  <a:srgbClr val="6785AE"/>
                </a:solidFill>
                <a:latin typeface="ONE Mobile Title" panose="00000500000000000000" pitchFamily="2" charset="-127"/>
                <a:ea typeface="ONE Mobile Title" panose="00000500000000000000" pitchFamily="2" charset="-127"/>
              </a:rPr>
              <a:t>  </a:t>
            </a:r>
            <a:r>
              <a:rPr lang="en-US" altLang="ko-KR" sz="2000" dirty="0">
                <a:solidFill>
                  <a:srgbClr val="6785AE"/>
                </a:solidFill>
                <a:latin typeface="ONE Mobile Title" panose="00000500000000000000" pitchFamily="2" charset="-127"/>
                <a:ea typeface="ONE Mobile Title" panose="00000500000000000000" pitchFamily="2" charset="-127"/>
              </a:rPr>
              <a:t>-</a:t>
            </a:r>
            <a:r>
              <a:rPr lang="ko-KR" altLang="en-US" sz="2000" dirty="0">
                <a:solidFill>
                  <a:srgbClr val="6785AE"/>
                </a:solidFill>
                <a:latin typeface="ONE Mobile Title" panose="00000500000000000000" pitchFamily="2" charset="-127"/>
                <a:ea typeface="ONE Mobile Title" panose="00000500000000000000" pitchFamily="2" charset="-127"/>
              </a:rPr>
              <a:t> </a:t>
            </a:r>
            <a:r>
              <a:rPr lang="en" altLang="ko-KR" sz="2000" dirty="0">
                <a:solidFill>
                  <a:srgbClr val="6785AE"/>
                </a:solidFill>
                <a:latin typeface="ONE Mobile Title" panose="00000500000000000000" pitchFamily="2" charset="-127"/>
                <a:ea typeface="ONE Mobile Title" panose="00000500000000000000" pitchFamily="2" charset="-127"/>
              </a:rPr>
              <a:t>Jacobs University Bremen, Germany</a:t>
            </a:r>
          </a:p>
          <a:p>
            <a:r>
              <a:rPr lang="en-US" altLang="ko-KR" sz="2000" dirty="0">
                <a:solidFill>
                  <a:srgbClr val="6785AE"/>
                </a:solidFill>
                <a:latin typeface="ONE Mobile Title" panose="00000500000000000000" pitchFamily="2" charset="-127"/>
                <a:ea typeface="ONE Mobile Title" panose="00000500000000000000" pitchFamily="2" charset="-127"/>
              </a:rPr>
              <a:t>-</a:t>
            </a:r>
            <a:r>
              <a:rPr lang="en-US" altLang="ko-KR" sz="2000" dirty="0" err="1">
                <a:solidFill>
                  <a:srgbClr val="6785AE"/>
                </a:solidFill>
                <a:latin typeface="ONE Mobile Title" panose="00000500000000000000" pitchFamily="2" charset="-127"/>
                <a:ea typeface="ONE Mobile Title" panose="00000500000000000000" pitchFamily="2" charset="-127"/>
              </a:rPr>
              <a:t>KyungHyun</a:t>
            </a:r>
            <a:r>
              <a:rPr lang="en-US" altLang="ko-KR" sz="2000" dirty="0">
                <a:solidFill>
                  <a:srgbClr val="6785AE"/>
                </a:solidFill>
                <a:latin typeface="ONE Mobile Title" panose="00000500000000000000" pitchFamily="2" charset="-127"/>
                <a:ea typeface="ONE Mobile Title" panose="00000500000000000000" pitchFamily="2" charset="-127"/>
              </a:rPr>
              <a:t> Cho, Yoshua Bengio∗</a:t>
            </a:r>
          </a:p>
          <a:p>
            <a:r>
              <a:rPr lang="ko-KR" altLang="en-US" sz="2000" dirty="0">
                <a:solidFill>
                  <a:srgbClr val="6785AE"/>
                </a:solidFill>
                <a:latin typeface="ONE Mobile Title" panose="00000500000000000000" pitchFamily="2" charset="-127"/>
                <a:ea typeface="ONE Mobile Title" panose="00000500000000000000" pitchFamily="2" charset="-127"/>
              </a:rPr>
              <a:t>    </a:t>
            </a:r>
            <a:r>
              <a:rPr lang="en-US" altLang="ko-KR" sz="2000" dirty="0">
                <a:solidFill>
                  <a:srgbClr val="6785AE"/>
                </a:solidFill>
                <a:latin typeface="ONE Mobile Title" panose="00000500000000000000" pitchFamily="2" charset="-127"/>
                <a:ea typeface="ONE Mobile Title" panose="00000500000000000000" pitchFamily="2" charset="-127"/>
              </a:rPr>
              <a:t>-Universite ́ de Montre ́al</a:t>
            </a:r>
          </a:p>
        </p:txBody>
      </p:sp>
      <p:sp>
        <p:nvSpPr>
          <p:cNvPr id="5" name="TextBox 4">
            <a:extLst>
              <a:ext uri="{FF2B5EF4-FFF2-40B4-BE49-F238E27FC236}">
                <a16:creationId xmlns:a16="http://schemas.microsoft.com/office/drawing/2014/main" id="{6D005479-A224-6522-90ED-06834370494F}"/>
              </a:ext>
            </a:extLst>
          </p:cNvPr>
          <p:cNvSpPr txBox="1"/>
          <p:nvPr/>
        </p:nvSpPr>
        <p:spPr>
          <a:xfrm>
            <a:off x="710254" y="597831"/>
            <a:ext cx="1874196" cy="353943"/>
          </a:xfrm>
          <a:prstGeom prst="rect">
            <a:avLst/>
          </a:prstGeom>
          <a:noFill/>
        </p:spPr>
        <p:txBody>
          <a:bodyPr wrap="square" rtlCol="0">
            <a:spAutoFit/>
          </a:bodyPr>
          <a:lstStyle/>
          <a:p>
            <a:r>
              <a:rPr lang="en-US" altLang="ko-KR" sz="1700" dirty="0">
                <a:solidFill>
                  <a:srgbClr val="6785AE"/>
                </a:solidFill>
                <a:effectLst/>
                <a:latin typeface="ONE Mobile Title" panose="00000500000000000000" pitchFamily="2" charset="-127"/>
                <a:ea typeface="ONE Mobile Title" panose="00000500000000000000" pitchFamily="2" charset="-127"/>
              </a:rPr>
              <a:t>2025.01.10(</a:t>
            </a:r>
            <a:r>
              <a:rPr lang="ko-KR" altLang="en-US" sz="1700" dirty="0">
                <a:solidFill>
                  <a:srgbClr val="6785AE"/>
                </a:solidFill>
                <a:latin typeface="ONE Mobile Title" panose="00000500000000000000" pitchFamily="2" charset="-127"/>
                <a:ea typeface="ONE Mobile Title" panose="00000500000000000000" pitchFamily="2" charset="-127"/>
              </a:rPr>
              <a:t>금</a:t>
            </a:r>
            <a:r>
              <a:rPr lang="en-US" altLang="ko-KR" sz="1700" dirty="0">
                <a:solidFill>
                  <a:srgbClr val="6785AE"/>
                </a:solidFill>
                <a:effectLst/>
                <a:latin typeface="ONE Mobile Title" panose="00000500000000000000" pitchFamily="2" charset="-127"/>
                <a:ea typeface="ONE Mobile Title" panose="00000500000000000000" pitchFamily="2" charset="-127"/>
              </a:rPr>
              <a:t>)</a:t>
            </a:r>
            <a:endParaRPr lang="ko-KR" altLang="en-US" sz="1700" dirty="0">
              <a:solidFill>
                <a:srgbClr val="6785AE"/>
              </a:solidFill>
              <a:latin typeface="ONE Mobile Title" panose="00000500000000000000" pitchFamily="2" charset="-127"/>
              <a:ea typeface="ONE Mobile Title" panose="00000500000000000000" pitchFamily="2" charset="-127"/>
            </a:endParaRPr>
          </a:p>
        </p:txBody>
      </p:sp>
    </p:spTree>
    <p:extLst>
      <p:ext uri="{BB962C8B-B14F-4D97-AF65-F5344CB8AC3E}">
        <p14:creationId xmlns:p14="http://schemas.microsoft.com/office/powerpoint/2010/main" val="3344418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1FB630-540A-2887-32F3-53AF900C3B9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F16939F-9B1F-3C4C-DA7C-ED3931448C6B}"/>
              </a:ext>
            </a:extLst>
          </p:cNvPr>
          <p:cNvSpPr txBox="1"/>
          <p:nvPr/>
        </p:nvSpPr>
        <p:spPr>
          <a:xfrm>
            <a:off x="269273" y="0"/>
            <a:ext cx="12027830" cy="716863"/>
          </a:xfrm>
          <a:prstGeom prst="rect">
            <a:avLst/>
          </a:prstGeom>
          <a:noFill/>
        </p:spPr>
        <p:txBody>
          <a:bodyPr wrap="square" rtlCol="0">
            <a:spAutoFit/>
          </a:bodyPr>
          <a:lstStyle/>
          <a:p>
            <a:pPr>
              <a:lnSpc>
                <a:spcPct val="120000"/>
              </a:lnSpc>
            </a:pPr>
            <a:r>
              <a:rPr lang="en" altLang="ko-KR" sz="3600" dirty="0">
                <a:solidFill>
                  <a:srgbClr val="314B74"/>
                </a:solidFill>
                <a:latin typeface="ONE Mobile Title" pitchFamily="2" charset="-127"/>
                <a:ea typeface="ONE Mobile Title" pitchFamily="2" charset="-127"/>
              </a:rPr>
              <a:t>4. Experiment Settings</a:t>
            </a:r>
            <a:endParaRPr lang="en-US" altLang="ko-KR" sz="3600" dirty="0">
              <a:solidFill>
                <a:srgbClr val="314B74"/>
              </a:solidFill>
              <a:latin typeface="ONE Mobile Title" pitchFamily="2" charset="-127"/>
              <a:ea typeface="ONE Mobile Title" pitchFamily="2" charset="-127"/>
            </a:endParaRPr>
          </a:p>
        </p:txBody>
      </p:sp>
      <p:sp>
        <p:nvSpPr>
          <p:cNvPr id="4" name="TextBox 3">
            <a:extLst>
              <a:ext uri="{FF2B5EF4-FFF2-40B4-BE49-F238E27FC236}">
                <a16:creationId xmlns:a16="http://schemas.microsoft.com/office/drawing/2014/main" id="{DC7EF5DE-79B8-1082-2571-7C95345021EE}"/>
              </a:ext>
            </a:extLst>
          </p:cNvPr>
          <p:cNvSpPr txBox="1"/>
          <p:nvPr/>
        </p:nvSpPr>
        <p:spPr>
          <a:xfrm>
            <a:off x="1135835" y="719023"/>
            <a:ext cx="10294705" cy="5722977"/>
          </a:xfrm>
          <a:prstGeom prst="rect">
            <a:avLst/>
          </a:prstGeom>
          <a:noFill/>
        </p:spPr>
        <p:txBody>
          <a:bodyPr wrap="square" rtlCol="0">
            <a:spAutoFit/>
          </a:bodyPr>
          <a:lstStyle/>
          <a:p>
            <a:pPr marL="800100" lvl="1"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비교 모델 </a:t>
            </a:r>
          </a:p>
          <a:p>
            <a:pPr marL="1257300" lvl="2" indent="-342900">
              <a:lnSpc>
                <a:spcPct val="120000"/>
              </a:lnSpc>
              <a:buFont typeface="Wingdings" pitchFamily="2" charset="2"/>
              <a:buChar char="Ø"/>
            </a:pPr>
            <a:r>
              <a:rPr lang="en" altLang="ko-KR" dirty="0">
                <a:solidFill>
                  <a:srgbClr val="314B74"/>
                </a:solidFill>
                <a:latin typeface="ONE Mobile Title" pitchFamily="2" charset="-127"/>
                <a:ea typeface="ONE Mobile Title" pitchFamily="2" charset="-127"/>
              </a:rPr>
              <a:t>RNN Encoder–Decoder (</a:t>
            </a:r>
            <a:r>
              <a:rPr lang="en" altLang="ko-KR" dirty="0" err="1">
                <a:solidFill>
                  <a:srgbClr val="FF0000"/>
                </a:solidFill>
                <a:latin typeface="ONE Mobile Title" pitchFamily="2" charset="-127"/>
                <a:ea typeface="ONE Mobile Title" pitchFamily="2" charset="-127"/>
              </a:rPr>
              <a:t>RNNencdec</a:t>
            </a:r>
            <a:r>
              <a:rPr lang="en" altLang="ko-KR" dirty="0">
                <a:solidFill>
                  <a:srgbClr val="314B74"/>
                </a:solidFill>
                <a:latin typeface="ONE Mobile Title" pitchFamily="2" charset="-127"/>
                <a:ea typeface="ONE Mobile Title" pitchFamily="2" charset="-127"/>
              </a:rPr>
              <a:t>)</a:t>
            </a:r>
          </a:p>
          <a:p>
            <a:pPr marL="1714500" lvl="3"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기존 인코더</a:t>
            </a:r>
            <a:r>
              <a:rPr lang="en-US" altLang="ko-KR" dirty="0">
                <a:solidFill>
                  <a:srgbClr val="314B74"/>
                </a:solidFill>
                <a:latin typeface="ONE Mobile Title" pitchFamily="2" charset="-127"/>
                <a:ea typeface="ONE Mobile Title" pitchFamily="2" charset="-127"/>
              </a:rPr>
              <a:t>-</a:t>
            </a:r>
            <a:r>
              <a:rPr lang="ko-KR" altLang="en-US" dirty="0" err="1">
                <a:solidFill>
                  <a:srgbClr val="314B74"/>
                </a:solidFill>
                <a:latin typeface="ONE Mobile Title" pitchFamily="2" charset="-127"/>
                <a:ea typeface="ONE Mobile Title" pitchFamily="2" charset="-127"/>
              </a:rPr>
              <a:t>디코더</a:t>
            </a:r>
            <a:r>
              <a:rPr lang="ko-KR" altLang="en-US" dirty="0">
                <a:solidFill>
                  <a:srgbClr val="314B74"/>
                </a:solidFill>
                <a:latin typeface="ONE Mobile Title" pitchFamily="2" charset="-127"/>
                <a:ea typeface="ONE Mobile Title" pitchFamily="2" charset="-127"/>
              </a:rPr>
              <a:t> 모델</a:t>
            </a:r>
          </a:p>
          <a:p>
            <a:pPr marL="1714500" lvl="3"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소스 문장을 고정 길이 벡터로 변환 후 디코딩</a:t>
            </a:r>
          </a:p>
          <a:p>
            <a:pPr marL="1257300" lvl="2" indent="-342900">
              <a:lnSpc>
                <a:spcPct val="120000"/>
              </a:lnSpc>
              <a:buFont typeface="Wingdings" pitchFamily="2" charset="2"/>
              <a:buChar char="Ø"/>
            </a:pPr>
            <a:r>
              <a:rPr lang="en" altLang="ko-KR" dirty="0" err="1">
                <a:solidFill>
                  <a:srgbClr val="FF0000"/>
                </a:solidFill>
                <a:latin typeface="ONE Mobile Title" pitchFamily="2" charset="-127"/>
                <a:ea typeface="ONE Mobile Title" pitchFamily="2" charset="-127"/>
              </a:rPr>
              <a:t>RNNsearch</a:t>
            </a:r>
            <a:endParaRPr lang="en" altLang="ko-KR" dirty="0">
              <a:solidFill>
                <a:srgbClr val="FF0000"/>
              </a:solidFill>
              <a:latin typeface="ONE Mobile Title" pitchFamily="2" charset="-127"/>
              <a:ea typeface="ONE Mobile Title" pitchFamily="2" charset="-127"/>
            </a:endParaRPr>
          </a:p>
          <a:p>
            <a:pPr marL="1714500" lvl="3"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본 논문에서 제안한 소프트</a:t>
            </a:r>
            <a:r>
              <a:rPr lang="en-US" altLang="ko-KR" dirty="0">
                <a:solidFill>
                  <a:srgbClr val="314B74"/>
                </a:solidFill>
                <a:latin typeface="ONE Mobile Title" pitchFamily="2" charset="-127"/>
                <a:ea typeface="ONE Mobile Title" pitchFamily="2" charset="-127"/>
              </a:rPr>
              <a:t>-</a:t>
            </a:r>
            <a:r>
              <a:rPr lang="ko-KR" altLang="en-US" dirty="0">
                <a:solidFill>
                  <a:srgbClr val="314B74"/>
                </a:solidFill>
                <a:latin typeface="ONE Mobile Title" pitchFamily="2" charset="-127"/>
                <a:ea typeface="ONE Mobile Title" pitchFamily="2" charset="-127"/>
              </a:rPr>
              <a:t>정렬 기반의 새로운 모델</a:t>
            </a:r>
          </a:p>
          <a:p>
            <a:pPr marL="800100" lvl="1"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모델 변형 </a:t>
            </a:r>
          </a:p>
          <a:p>
            <a:pPr marL="1257300" lvl="2"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각 모델을 두 가지 문장 길이로 학습 </a:t>
            </a:r>
          </a:p>
          <a:p>
            <a:pPr marL="1714500" lvl="3" indent="-342900">
              <a:lnSpc>
                <a:spcPct val="120000"/>
              </a:lnSpc>
              <a:buFont typeface="Wingdings" pitchFamily="2" charset="2"/>
              <a:buChar char="Ø"/>
            </a:pPr>
            <a:r>
              <a:rPr lang="en" altLang="ko-KR" dirty="0">
                <a:solidFill>
                  <a:srgbClr val="314B74"/>
                </a:solidFill>
                <a:latin typeface="ONE Mobile Title" pitchFamily="2" charset="-127"/>
                <a:ea typeface="ONE Mobile Title" pitchFamily="2" charset="-127"/>
              </a:rPr>
              <a:t>RNNencdec-30, RNNsearch-30: </a:t>
            </a:r>
            <a:r>
              <a:rPr lang="ko-KR" altLang="en-US" dirty="0">
                <a:solidFill>
                  <a:srgbClr val="314B74"/>
                </a:solidFill>
                <a:latin typeface="ONE Mobile Title" pitchFamily="2" charset="-127"/>
                <a:ea typeface="ONE Mobile Title" pitchFamily="2" charset="-127"/>
              </a:rPr>
              <a:t>최대 </a:t>
            </a:r>
            <a:r>
              <a:rPr lang="en-US" altLang="ko-KR" dirty="0">
                <a:solidFill>
                  <a:srgbClr val="FF0000"/>
                </a:solidFill>
                <a:latin typeface="ONE Mobile Title" pitchFamily="2" charset="-127"/>
                <a:ea typeface="ONE Mobile Title" pitchFamily="2" charset="-127"/>
              </a:rPr>
              <a:t>30</a:t>
            </a:r>
            <a:r>
              <a:rPr lang="ko-KR" altLang="en-US" dirty="0">
                <a:solidFill>
                  <a:srgbClr val="FF0000"/>
                </a:solidFill>
                <a:latin typeface="ONE Mobile Title" pitchFamily="2" charset="-127"/>
                <a:ea typeface="ONE Mobile Title" pitchFamily="2" charset="-127"/>
              </a:rPr>
              <a:t>단어 </a:t>
            </a:r>
            <a:r>
              <a:rPr lang="ko-KR" altLang="en-US" dirty="0">
                <a:solidFill>
                  <a:srgbClr val="314B74"/>
                </a:solidFill>
                <a:latin typeface="ONE Mobile Title" pitchFamily="2" charset="-127"/>
                <a:ea typeface="ONE Mobile Title" pitchFamily="2" charset="-127"/>
              </a:rPr>
              <a:t>길이의 문장을 사용하여 학습</a:t>
            </a:r>
          </a:p>
          <a:p>
            <a:pPr marL="1714500" lvl="3" indent="-342900">
              <a:lnSpc>
                <a:spcPct val="120000"/>
              </a:lnSpc>
              <a:buFont typeface="Wingdings" pitchFamily="2" charset="2"/>
              <a:buChar char="Ø"/>
            </a:pPr>
            <a:r>
              <a:rPr lang="en" altLang="ko-KR" dirty="0">
                <a:solidFill>
                  <a:srgbClr val="314B74"/>
                </a:solidFill>
                <a:latin typeface="ONE Mobile Title" pitchFamily="2" charset="-127"/>
                <a:ea typeface="ONE Mobile Title" pitchFamily="2" charset="-127"/>
              </a:rPr>
              <a:t>RNNencdec-50, RNNsearch-50: </a:t>
            </a:r>
            <a:r>
              <a:rPr lang="ko-KR" altLang="en-US" dirty="0">
                <a:solidFill>
                  <a:srgbClr val="314B74"/>
                </a:solidFill>
                <a:latin typeface="ONE Mobile Title" pitchFamily="2" charset="-127"/>
                <a:ea typeface="ONE Mobile Title" pitchFamily="2" charset="-127"/>
              </a:rPr>
              <a:t>최대 </a:t>
            </a:r>
            <a:r>
              <a:rPr lang="en-US" altLang="ko-KR" dirty="0">
                <a:solidFill>
                  <a:srgbClr val="FF0000"/>
                </a:solidFill>
                <a:latin typeface="ONE Mobile Title" pitchFamily="2" charset="-127"/>
                <a:ea typeface="ONE Mobile Title" pitchFamily="2" charset="-127"/>
              </a:rPr>
              <a:t>50</a:t>
            </a:r>
            <a:r>
              <a:rPr lang="ko-KR" altLang="en-US" dirty="0">
                <a:solidFill>
                  <a:srgbClr val="FF0000"/>
                </a:solidFill>
                <a:latin typeface="ONE Mobile Title" pitchFamily="2" charset="-127"/>
                <a:ea typeface="ONE Mobile Title" pitchFamily="2" charset="-127"/>
              </a:rPr>
              <a:t>단어 </a:t>
            </a:r>
            <a:r>
              <a:rPr lang="ko-KR" altLang="en-US" dirty="0">
                <a:solidFill>
                  <a:srgbClr val="314B74"/>
                </a:solidFill>
                <a:latin typeface="ONE Mobile Title" pitchFamily="2" charset="-127"/>
                <a:ea typeface="ONE Mobile Title" pitchFamily="2" charset="-127"/>
              </a:rPr>
              <a:t>길이의 문장을 사용하여 학습</a:t>
            </a:r>
          </a:p>
          <a:p>
            <a:pPr marL="800100" lvl="1"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모델 설계 </a:t>
            </a:r>
          </a:p>
          <a:p>
            <a:pPr marL="1257300" lvl="2" indent="-342900">
              <a:lnSpc>
                <a:spcPct val="120000"/>
              </a:lnSpc>
              <a:buFont typeface="Wingdings" pitchFamily="2" charset="2"/>
              <a:buChar char="Ø"/>
            </a:pPr>
            <a:r>
              <a:rPr lang="en" altLang="ko-KR" dirty="0" err="1">
                <a:solidFill>
                  <a:srgbClr val="314B74"/>
                </a:solidFill>
                <a:latin typeface="ONE Mobile Title" pitchFamily="2" charset="-127"/>
                <a:ea typeface="ONE Mobile Title" pitchFamily="2" charset="-127"/>
              </a:rPr>
              <a:t>RNNencdec</a:t>
            </a:r>
            <a:r>
              <a:rPr lang="en" altLang="ko-KR" dirty="0">
                <a:solidFill>
                  <a:srgbClr val="314B74"/>
                </a:solidFill>
                <a:latin typeface="ONE Mobile Title" pitchFamily="2" charset="-127"/>
                <a:ea typeface="ONE Mobile Title" pitchFamily="2" charset="-127"/>
              </a:rPr>
              <a:t>: </a:t>
            </a:r>
          </a:p>
          <a:p>
            <a:pPr marL="1714500" lvl="3"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인코더와 </a:t>
            </a:r>
            <a:r>
              <a:rPr lang="ko-KR" altLang="en-US" dirty="0" err="1">
                <a:solidFill>
                  <a:srgbClr val="314B74"/>
                </a:solidFill>
                <a:latin typeface="ONE Mobile Title" pitchFamily="2" charset="-127"/>
                <a:ea typeface="ONE Mobile Title" pitchFamily="2" charset="-127"/>
              </a:rPr>
              <a:t>디코더</a:t>
            </a:r>
            <a:r>
              <a:rPr lang="ko-KR" altLang="en-US" dirty="0">
                <a:solidFill>
                  <a:srgbClr val="314B74"/>
                </a:solidFill>
                <a:latin typeface="ONE Mobile Title" pitchFamily="2" charset="-127"/>
                <a:ea typeface="ONE Mobile Title" pitchFamily="2" charset="-127"/>
              </a:rPr>
              <a:t> 각각에 </a:t>
            </a:r>
            <a:r>
              <a:rPr lang="en-US" altLang="ko-KR" dirty="0">
                <a:solidFill>
                  <a:srgbClr val="314B74"/>
                </a:solidFill>
                <a:latin typeface="ONE Mobile Title" pitchFamily="2" charset="-127"/>
                <a:ea typeface="ONE Mobile Title" pitchFamily="2" charset="-127"/>
              </a:rPr>
              <a:t>1,000</a:t>
            </a:r>
            <a:r>
              <a:rPr lang="ko-KR" altLang="en-US" dirty="0">
                <a:solidFill>
                  <a:srgbClr val="314B74"/>
                </a:solidFill>
                <a:latin typeface="ONE Mobile Title" pitchFamily="2" charset="-127"/>
                <a:ea typeface="ONE Mobile Title" pitchFamily="2" charset="-127"/>
              </a:rPr>
              <a:t>개의 </a:t>
            </a:r>
            <a:r>
              <a:rPr lang="ko-KR" altLang="en-US" dirty="0" err="1">
                <a:solidFill>
                  <a:srgbClr val="314B74"/>
                </a:solidFill>
                <a:latin typeface="ONE Mobile Title" pitchFamily="2" charset="-127"/>
                <a:ea typeface="ONE Mobile Title" pitchFamily="2" charset="-127"/>
              </a:rPr>
              <a:t>히든</a:t>
            </a:r>
            <a:r>
              <a:rPr lang="ko-KR" altLang="en-US" dirty="0">
                <a:solidFill>
                  <a:srgbClr val="314B74"/>
                </a:solidFill>
                <a:latin typeface="ONE Mobile Title" pitchFamily="2" charset="-127"/>
                <a:ea typeface="ONE Mobile Title" pitchFamily="2" charset="-127"/>
              </a:rPr>
              <a:t> 유닛 사용</a:t>
            </a:r>
          </a:p>
          <a:p>
            <a:pPr marL="1257300" lvl="2" indent="-342900">
              <a:lnSpc>
                <a:spcPct val="120000"/>
              </a:lnSpc>
              <a:buFont typeface="Wingdings" pitchFamily="2" charset="2"/>
              <a:buChar char="Ø"/>
            </a:pPr>
            <a:r>
              <a:rPr lang="en" altLang="ko-KR" dirty="0" err="1">
                <a:solidFill>
                  <a:srgbClr val="314B74"/>
                </a:solidFill>
                <a:latin typeface="ONE Mobile Title" pitchFamily="2" charset="-127"/>
                <a:ea typeface="ONE Mobile Title" pitchFamily="2" charset="-127"/>
              </a:rPr>
              <a:t>RNNsearch</a:t>
            </a:r>
            <a:r>
              <a:rPr lang="en" altLang="ko-KR" dirty="0">
                <a:solidFill>
                  <a:srgbClr val="314B74"/>
                </a:solidFill>
                <a:latin typeface="ONE Mobile Title" pitchFamily="2" charset="-127"/>
                <a:ea typeface="ONE Mobile Title" pitchFamily="2" charset="-127"/>
              </a:rPr>
              <a:t>: </a:t>
            </a:r>
          </a:p>
          <a:p>
            <a:pPr marL="1714500" lvl="3"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양방향 인코더</a:t>
            </a:r>
            <a:r>
              <a:rPr lang="en-US" altLang="ko-KR" dirty="0">
                <a:solidFill>
                  <a:srgbClr val="314B74"/>
                </a:solidFill>
                <a:latin typeface="ONE Mobile Title" pitchFamily="2" charset="-127"/>
                <a:ea typeface="ONE Mobile Title" pitchFamily="2" charset="-127"/>
              </a:rPr>
              <a:t>(</a:t>
            </a:r>
            <a:r>
              <a:rPr lang="en" altLang="ko-KR" dirty="0" err="1">
                <a:solidFill>
                  <a:srgbClr val="314B74"/>
                </a:solidFill>
                <a:latin typeface="ONE Mobile Title" pitchFamily="2" charset="-127"/>
                <a:ea typeface="ONE Mobile Title" pitchFamily="2" charset="-127"/>
              </a:rPr>
              <a:t>BiRNN</a:t>
            </a:r>
            <a:r>
              <a:rPr lang="en" altLang="ko-KR" dirty="0">
                <a:solidFill>
                  <a:srgbClr val="314B74"/>
                </a:solidFill>
                <a:latin typeface="ONE Mobile Title" pitchFamily="2" charset="-127"/>
                <a:ea typeface="ONE Mobile Title" pitchFamily="2" charset="-127"/>
              </a:rPr>
              <a:t>): </a:t>
            </a:r>
            <a:r>
              <a:rPr lang="ko-KR" altLang="en-US" dirty="0">
                <a:solidFill>
                  <a:srgbClr val="314B74"/>
                </a:solidFill>
                <a:latin typeface="ONE Mobile Title" pitchFamily="2" charset="-127"/>
                <a:ea typeface="ONE Mobile Title" pitchFamily="2" charset="-127"/>
              </a:rPr>
              <a:t>순방향과 역방향 각각 </a:t>
            </a:r>
            <a:r>
              <a:rPr lang="en-US" altLang="ko-KR" dirty="0">
                <a:solidFill>
                  <a:srgbClr val="314B74"/>
                </a:solidFill>
                <a:latin typeface="ONE Mobile Title" pitchFamily="2" charset="-127"/>
                <a:ea typeface="ONE Mobile Title" pitchFamily="2" charset="-127"/>
              </a:rPr>
              <a:t>1,000</a:t>
            </a:r>
            <a:r>
              <a:rPr lang="ko-KR" altLang="en-US" dirty="0">
                <a:solidFill>
                  <a:srgbClr val="314B74"/>
                </a:solidFill>
                <a:latin typeface="ONE Mobile Title" pitchFamily="2" charset="-127"/>
                <a:ea typeface="ONE Mobile Title" pitchFamily="2" charset="-127"/>
              </a:rPr>
              <a:t>개의 </a:t>
            </a:r>
            <a:r>
              <a:rPr lang="ko-KR" altLang="en-US" dirty="0" err="1">
                <a:solidFill>
                  <a:srgbClr val="314B74"/>
                </a:solidFill>
                <a:latin typeface="ONE Mobile Title" pitchFamily="2" charset="-127"/>
                <a:ea typeface="ONE Mobile Title" pitchFamily="2" charset="-127"/>
              </a:rPr>
              <a:t>히든</a:t>
            </a:r>
            <a:r>
              <a:rPr lang="ko-KR" altLang="en-US" dirty="0">
                <a:solidFill>
                  <a:srgbClr val="314B74"/>
                </a:solidFill>
                <a:latin typeface="ONE Mobile Title" pitchFamily="2" charset="-127"/>
                <a:ea typeface="ONE Mobile Title" pitchFamily="2" charset="-127"/>
              </a:rPr>
              <a:t> 유닛</a:t>
            </a:r>
          </a:p>
          <a:p>
            <a:pPr marL="1714500" lvl="3" indent="-342900">
              <a:lnSpc>
                <a:spcPct val="120000"/>
              </a:lnSpc>
              <a:buFont typeface="Wingdings" pitchFamily="2" charset="2"/>
              <a:buChar char="Ø"/>
            </a:pPr>
            <a:r>
              <a:rPr lang="ko-KR" altLang="en-US" dirty="0" err="1">
                <a:solidFill>
                  <a:srgbClr val="314B74"/>
                </a:solidFill>
                <a:latin typeface="ONE Mobile Title" pitchFamily="2" charset="-127"/>
                <a:ea typeface="ONE Mobile Title" pitchFamily="2" charset="-127"/>
              </a:rPr>
              <a:t>디코더</a:t>
            </a:r>
            <a:r>
              <a:rPr lang="en-US" altLang="ko-KR" dirty="0">
                <a:solidFill>
                  <a:srgbClr val="314B74"/>
                </a:solidFill>
                <a:latin typeface="ONE Mobile Title" pitchFamily="2" charset="-127"/>
                <a:ea typeface="ONE Mobile Title" pitchFamily="2" charset="-127"/>
              </a:rPr>
              <a:t>: 1,000</a:t>
            </a:r>
            <a:r>
              <a:rPr lang="ko-KR" altLang="en-US" dirty="0">
                <a:solidFill>
                  <a:srgbClr val="314B74"/>
                </a:solidFill>
                <a:latin typeface="ONE Mobile Title" pitchFamily="2" charset="-127"/>
                <a:ea typeface="ONE Mobile Title" pitchFamily="2" charset="-127"/>
              </a:rPr>
              <a:t>개의 </a:t>
            </a:r>
            <a:r>
              <a:rPr lang="ko-KR" altLang="en-US" dirty="0" err="1">
                <a:solidFill>
                  <a:srgbClr val="314B74"/>
                </a:solidFill>
                <a:latin typeface="ONE Mobile Title" pitchFamily="2" charset="-127"/>
                <a:ea typeface="ONE Mobile Title" pitchFamily="2" charset="-127"/>
              </a:rPr>
              <a:t>히든</a:t>
            </a:r>
            <a:r>
              <a:rPr lang="ko-KR" altLang="en-US" dirty="0">
                <a:solidFill>
                  <a:srgbClr val="314B74"/>
                </a:solidFill>
                <a:latin typeface="ONE Mobile Title" pitchFamily="2" charset="-127"/>
                <a:ea typeface="ONE Mobile Title" pitchFamily="2" charset="-127"/>
              </a:rPr>
              <a:t> 유닛</a:t>
            </a:r>
          </a:p>
          <a:p>
            <a:pPr marL="1714500" lvl="3" indent="-342900">
              <a:lnSpc>
                <a:spcPct val="120000"/>
              </a:lnSpc>
              <a:buFont typeface="Wingdings" pitchFamily="2" charset="2"/>
              <a:buChar char="Ø"/>
            </a:pPr>
            <a:r>
              <a:rPr lang="ko-KR" altLang="en-US" dirty="0">
                <a:solidFill>
                  <a:srgbClr val="314B74"/>
                </a:solidFill>
                <a:latin typeface="ONE Mobile Title" pitchFamily="2" charset="-127"/>
                <a:ea typeface="ONE Mobile Title" pitchFamily="2" charset="-127"/>
              </a:rPr>
              <a:t>타겟 단어 조건부 확률 계산</a:t>
            </a:r>
            <a:r>
              <a:rPr lang="en-US" altLang="ko-KR" dirty="0">
                <a:solidFill>
                  <a:srgbClr val="314B74"/>
                </a:solidFill>
                <a:latin typeface="ONE Mobile Title" pitchFamily="2" charset="-127"/>
                <a:ea typeface="ONE Mobile Title" pitchFamily="2" charset="-127"/>
              </a:rPr>
              <a:t>: </a:t>
            </a:r>
            <a:r>
              <a:rPr lang="ko-KR" altLang="en-US" dirty="0">
                <a:solidFill>
                  <a:srgbClr val="314B74"/>
                </a:solidFill>
                <a:latin typeface="ONE Mobile Title" pitchFamily="2" charset="-127"/>
                <a:ea typeface="ONE Mobile Title" pitchFamily="2" charset="-127"/>
              </a:rPr>
              <a:t>단일 </a:t>
            </a:r>
            <a:r>
              <a:rPr lang="en" altLang="ko-KR" dirty="0" err="1">
                <a:solidFill>
                  <a:srgbClr val="314B74"/>
                </a:solidFill>
                <a:latin typeface="ONE Mobile Title" pitchFamily="2" charset="-127"/>
                <a:ea typeface="ONE Mobile Title" pitchFamily="2" charset="-127"/>
              </a:rPr>
              <a:t>maxout</a:t>
            </a:r>
            <a:r>
              <a:rPr lang="en" altLang="ko-KR" dirty="0">
                <a:solidFill>
                  <a:srgbClr val="314B74"/>
                </a:solidFill>
                <a:latin typeface="ONE Mobile Title" pitchFamily="2" charset="-127"/>
                <a:ea typeface="ONE Mobile Title" pitchFamily="2" charset="-127"/>
              </a:rPr>
              <a:t> </a:t>
            </a:r>
            <a:r>
              <a:rPr lang="ko-KR" altLang="en-US" dirty="0">
                <a:solidFill>
                  <a:srgbClr val="314B74"/>
                </a:solidFill>
                <a:latin typeface="ONE Mobile Title" pitchFamily="2" charset="-127"/>
                <a:ea typeface="ONE Mobile Title" pitchFamily="2" charset="-127"/>
              </a:rPr>
              <a:t>레이어를 포함하는 다층 네트워크 사용</a:t>
            </a:r>
          </a:p>
        </p:txBody>
      </p:sp>
    </p:spTree>
    <p:extLst>
      <p:ext uri="{BB962C8B-B14F-4D97-AF65-F5344CB8AC3E}">
        <p14:creationId xmlns:p14="http://schemas.microsoft.com/office/powerpoint/2010/main" val="4212614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21B62-C7E4-3EC4-11AD-50850F7F3AE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C97EBD0-2920-7A70-E26E-6CDD220DBCD8}"/>
              </a:ext>
            </a:extLst>
          </p:cNvPr>
          <p:cNvSpPr txBox="1"/>
          <p:nvPr/>
        </p:nvSpPr>
        <p:spPr>
          <a:xfrm>
            <a:off x="269273" y="0"/>
            <a:ext cx="12027830" cy="716863"/>
          </a:xfrm>
          <a:prstGeom prst="rect">
            <a:avLst/>
          </a:prstGeom>
          <a:noFill/>
        </p:spPr>
        <p:txBody>
          <a:bodyPr wrap="square" rtlCol="0">
            <a:spAutoFit/>
          </a:bodyPr>
          <a:lstStyle/>
          <a:p>
            <a:pPr>
              <a:lnSpc>
                <a:spcPct val="120000"/>
              </a:lnSpc>
            </a:pPr>
            <a:r>
              <a:rPr lang="en" altLang="ko-KR" sz="3600" dirty="0">
                <a:solidFill>
                  <a:srgbClr val="314B74"/>
                </a:solidFill>
                <a:latin typeface="ONE Mobile Title" pitchFamily="2" charset="-127"/>
                <a:ea typeface="ONE Mobile Title" pitchFamily="2" charset="-127"/>
              </a:rPr>
              <a:t>4. Experiment Settings</a:t>
            </a:r>
            <a:endParaRPr lang="en-US" altLang="ko-KR" sz="3600" dirty="0">
              <a:solidFill>
                <a:srgbClr val="314B74"/>
              </a:solidFill>
              <a:latin typeface="ONE Mobile Title" pitchFamily="2" charset="-127"/>
              <a:ea typeface="ONE Mobile Title" pitchFamily="2" charset="-127"/>
            </a:endParaRPr>
          </a:p>
        </p:txBody>
      </p:sp>
      <p:sp>
        <p:nvSpPr>
          <p:cNvPr id="4" name="TextBox 3">
            <a:extLst>
              <a:ext uri="{FF2B5EF4-FFF2-40B4-BE49-F238E27FC236}">
                <a16:creationId xmlns:a16="http://schemas.microsoft.com/office/drawing/2014/main" id="{54A357E7-78FE-B976-7B03-E5D9DA0DCF13}"/>
              </a:ext>
            </a:extLst>
          </p:cNvPr>
          <p:cNvSpPr txBox="1"/>
          <p:nvPr/>
        </p:nvSpPr>
        <p:spPr>
          <a:xfrm>
            <a:off x="1135835" y="719023"/>
            <a:ext cx="10294705" cy="5827044"/>
          </a:xfrm>
          <a:prstGeom prst="rect">
            <a:avLst/>
          </a:prstGeom>
          <a:noFill/>
        </p:spPr>
        <p:txBody>
          <a:bodyPr wrap="square" rtlCol="0">
            <a:spAutoFit/>
          </a:bodyPr>
          <a:lstStyle/>
          <a:p>
            <a:pPr marL="800100" lvl="1"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학습 설정</a:t>
            </a:r>
          </a:p>
          <a:p>
            <a:pPr marL="1257300" lvl="2"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훈련 알고리즘 </a:t>
            </a:r>
          </a:p>
          <a:p>
            <a:pPr marL="1714500" lvl="3"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미니배치 확률적 경사 </a:t>
            </a:r>
            <a:r>
              <a:rPr lang="ko-KR" altLang="en-US" sz="2400" dirty="0" err="1">
                <a:solidFill>
                  <a:srgbClr val="314B74"/>
                </a:solidFill>
                <a:latin typeface="ONE Mobile Title" pitchFamily="2" charset="-127"/>
                <a:ea typeface="ONE Mobile Title" pitchFamily="2" charset="-127"/>
              </a:rPr>
              <a:t>하강법</a:t>
            </a:r>
            <a:r>
              <a:rPr lang="en-US" altLang="ko-KR" sz="2400" dirty="0">
                <a:solidFill>
                  <a:srgbClr val="314B74"/>
                </a:solidFill>
                <a:latin typeface="ONE Mobile Title" pitchFamily="2" charset="-127"/>
                <a:ea typeface="ONE Mobile Title" pitchFamily="2" charset="-127"/>
              </a:rPr>
              <a:t>(</a:t>
            </a:r>
            <a:r>
              <a:rPr lang="en" altLang="ko-KR" sz="2400" dirty="0">
                <a:solidFill>
                  <a:srgbClr val="314B74"/>
                </a:solidFill>
                <a:latin typeface="ONE Mobile Title" pitchFamily="2" charset="-127"/>
                <a:ea typeface="ONE Mobile Title" pitchFamily="2" charset="-127"/>
              </a:rPr>
              <a:t>SGD) </a:t>
            </a:r>
            <a:r>
              <a:rPr lang="ko-KR" altLang="en-US" sz="2400" dirty="0">
                <a:solidFill>
                  <a:srgbClr val="314B74"/>
                </a:solidFill>
                <a:latin typeface="ONE Mobile Title" pitchFamily="2" charset="-127"/>
                <a:ea typeface="ONE Mobile Title" pitchFamily="2" charset="-127"/>
              </a:rPr>
              <a:t>사용</a:t>
            </a:r>
          </a:p>
          <a:p>
            <a:pPr marL="1714500" lvl="3" indent="-342900">
              <a:lnSpc>
                <a:spcPct val="120000"/>
              </a:lnSpc>
              <a:buFont typeface="Wingdings" pitchFamily="2" charset="2"/>
              <a:buChar char="Ø"/>
            </a:pPr>
            <a:r>
              <a:rPr lang="en" altLang="ko-KR" sz="2400" dirty="0" err="1">
                <a:solidFill>
                  <a:srgbClr val="314B74"/>
                </a:solidFill>
                <a:latin typeface="ONE Mobile Title" pitchFamily="2" charset="-127"/>
                <a:ea typeface="ONE Mobile Title" pitchFamily="2" charset="-127"/>
              </a:rPr>
              <a:t>Adadelta</a:t>
            </a:r>
            <a:r>
              <a:rPr lang="en" altLang="ko-KR" sz="2400" dirty="0">
                <a:solidFill>
                  <a:srgbClr val="314B74"/>
                </a:solidFill>
                <a:latin typeface="ONE Mobile Title" pitchFamily="2" charset="-127"/>
                <a:ea typeface="ONE Mobile Title" pitchFamily="2" charset="-127"/>
              </a:rPr>
              <a:t>(Zeller, 2012) </a:t>
            </a:r>
            <a:r>
              <a:rPr lang="ko-KR" altLang="en-US" sz="2400" dirty="0">
                <a:solidFill>
                  <a:srgbClr val="314B74"/>
                </a:solidFill>
                <a:latin typeface="ONE Mobile Title" pitchFamily="2" charset="-127"/>
                <a:ea typeface="ONE Mobile Title" pitchFamily="2" charset="-127"/>
              </a:rPr>
              <a:t>알고리즘으로 학습 속도를 적응적으로 조정</a:t>
            </a:r>
          </a:p>
          <a:p>
            <a:pPr marL="1714500" lvl="3"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미니배치 크기</a:t>
            </a:r>
            <a:r>
              <a:rPr lang="en-US" altLang="ko-KR" sz="2400" dirty="0">
                <a:solidFill>
                  <a:srgbClr val="314B74"/>
                </a:solidFill>
                <a:latin typeface="ONE Mobile Title" pitchFamily="2" charset="-127"/>
                <a:ea typeface="ONE Mobile Title" pitchFamily="2" charset="-127"/>
              </a:rPr>
              <a:t>: 80</a:t>
            </a:r>
            <a:r>
              <a:rPr lang="ko-KR" altLang="en-US" sz="2400" dirty="0">
                <a:solidFill>
                  <a:srgbClr val="314B74"/>
                </a:solidFill>
                <a:latin typeface="ONE Mobile Title" pitchFamily="2" charset="-127"/>
                <a:ea typeface="ONE Mobile Title" pitchFamily="2" charset="-127"/>
              </a:rPr>
              <a:t>개 문장</a:t>
            </a:r>
          </a:p>
          <a:p>
            <a:pPr marL="1257300" lvl="2"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훈련 시간 </a:t>
            </a:r>
          </a:p>
          <a:p>
            <a:pPr marL="1714500" lvl="3"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각 모델은 약 </a:t>
            </a:r>
            <a:r>
              <a:rPr lang="en-US" altLang="ko-KR" sz="2400" dirty="0">
                <a:solidFill>
                  <a:srgbClr val="314B74"/>
                </a:solidFill>
                <a:latin typeface="ONE Mobile Title" pitchFamily="2" charset="-127"/>
                <a:ea typeface="ONE Mobile Title" pitchFamily="2" charset="-127"/>
              </a:rPr>
              <a:t>5</a:t>
            </a:r>
            <a:r>
              <a:rPr lang="ko-KR" altLang="en-US" sz="2400" dirty="0">
                <a:solidFill>
                  <a:srgbClr val="314B74"/>
                </a:solidFill>
                <a:latin typeface="ONE Mobile Title" pitchFamily="2" charset="-127"/>
                <a:ea typeface="ONE Mobile Title" pitchFamily="2" charset="-127"/>
              </a:rPr>
              <a:t>일간 학습</a:t>
            </a:r>
          </a:p>
          <a:p>
            <a:pPr marL="1714500" lvl="3"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학습 데이터의 긴 문장을 포함하기 위해 최대 문장 길이를 기준으로 미니배치를 정렬하여 효율성을 높임</a:t>
            </a:r>
          </a:p>
          <a:p>
            <a:pPr marL="1257300" lvl="2"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탐색 알고리즘 </a:t>
            </a:r>
          </a:p>
          <a:p>
            <a:pPr marL="1714500" lvl="3"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학습된 모델은 빔 </a:t>
            </a:r>
            <a:r>
              <a:rPr lang="ko-KR" altLang="en-US" sz="2400" dirty="0" err="1">
                <a:solidFill>
                  <a:srgbClr val="314B74"/>
                </a:solidFill>
                <a:latin typeface="ONE Mobile Title" pitchFamily="2" charset="-127"/>
                <a:ea typeface="ONE Mobile Title" pitchFamily="2" charset="-127"/>
              </a:rPr>
              <a:t>서치</a:t>
            </a:r>
            <a:r>
              <a:rPr lang="en-US" altLang="ko-KR" sz="2400" dirty="0">
                <a:solidFill>
                  <a:srgbClr val="314B74"/>
                </a:solidFill>
                <a:latin typeface="ONE Mobile Title" pitchFamily="2" charset="-127"/>
                <a:ea typeface="ONE Mobile Title" pitchFamily="2" charset="-127"/>
              </a:rPr>
              <a:t>(</a:t>
            </a:r>
            <a:r>
              <a:rPr lang="en" altLang="ko-KR" sz="2400" dirty="0">
                <a:solidFill>
                  <a:srgbClr val="314B74"/>
                </a:solidFill>
                <a:latin typeface="ONE Mobile Title" pitchFamily="2" charset="-127"/>
                <a:ea typeface="ONE Mobile Title" pitchFamily="2" charset="-127"/>
              </a:rPr>
              <a:t>beam search)</a:t>
            </a:r>
            <a:r>
              <a:rPr lang="ko-KR" altLang="en-US" sz="2400" dirty="0" err="1">
                <a:solidFill>
                  <a:srgbClr val="314B74"/>
                </a:solidFill>
                <a:latin typeface="ONE Mobile Title" pitchFamily="2" charset="-127"/>
                <a:ea typeface="ONE Mobile Title" pitchFamily="2" charset="-127"/>
              </a:rPr>
              <a:t>를</a:t>
            </a:r>
            <a:r>
              <a:rPr lang="ko-KR" altLang="en-US" sz="2400" dirty="0">
                <a:solidFill>
                  <a:srgbClr val="314B74"/>
                </a:solidFill>
                <a:latin typeface="ONE Mobile Title" pitchFamily="2" charset="-127"/>
                <a:ea typeface="ONE Mobile Title" pitchFamily="2" charset="-127"/>
              </a:rPr>
              <a:t> 사용하여 번역 생성</a:t>
            </a:r>
          </a:p>
          <a:p>
            <a:pPr marL="1714500" lvl="3"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빔 </a:t>
            </a:r>
            <a:r>
              <a:rPr lang="ko-KR" altLang="en-US" sz="2400" dirty="0" err="1">
                <a:solidFill>
                  <a:srgbClr val="314B74"/>
                </a:solidFill>
                <a:latin typeface="ONE Mobile Title" pitchFamily="2" charset="-127"/>
                <a:ea typeface="ONE Mobile Title" pitchFamily="2" charset="-127"/>
              </a:rPr>
              <a:t>서치로</a:t>
            </a:r>
            <a:r>
              <a:rPr lang="ko-KR" altLang="en-US" sz="2400" dirty="0">
                <a:solidFill>
                  <a:srgbClr val="314B74"/>
                </a:solidFill>
                <a:latin typeface="ONE Mobile Title" pitchFamily="2" charset="-127"/>
                <a:ea typeface="ONE Mobile Title" pitchFamily="2" charset="-127"/>
              </a:rPr>
              <a:t> 조건부 확률이 최대화되는 번역을 탐색</a:t>
            </a:r>
          </a:p>
        </p:txBody>
      </p:sp>
    </p:spTree>
    <p:extLst>
      <p:ext uri="{BB962C8B-B14F-4D97-AF65-F5344CB8AC3E}">
        <p14:creationId xmlns:p14="http://schemas.microsoft.com/office/powerpoint/2010/main" val="2108904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6E5E8F-8180-95C4-3379-571C5C4FC2F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2774D97-0C5C-CEC2-49CA-4EB7F90C4C19}"/>
              </a:ext>
            </a:extLst>
          </p:cNvPr>
          <p:cNvSpPr txBox="1"/>
          <p:nvPr/>
        </p:nvSpPr>
        <p:spPr>
          <a:xfrm>
            <a:off x="269273" y="0"/>
            <a:ext cx="8463761" cy="924997"/>
          </a:xfrm>
          <a:prstGeom prst="rect">
            <a:avLst/>
          </a:prstGeom>
          <a:noFill/>
        </p:spPr>
        <p:txBody>
          <a:bodyPr wrap="square" rtlCol="0">
            <a:spAutoFit/>
          </a:bodyPr>
          <a:lstStyle/>
          <a:p>
            <a:pPr>
              <a:lnSpc>
                <a:spcPct val="120000"/>
              </a:lnSpc>
            </a:pPr>
            <a:r>
              <a:rPr lang="en" altLang="ko-KR" sz="4800" dirty="0">
                <a:solidFill>
                  <a:srgbClr val="314B74"/>
                </a:solidFill>
                <a:latin typeface="ONE Mobile Title" pitchFamily="2" charset="-127"/>
                <a:ea typeface="ONE Mobile Title" pitchFamily="2" charset="-127"/>
              </a:rPr>
              <a:t>5. RESULT</a:t>
            </a:r>
            <a:endParaRPr lang="en-US" altLang="ko-KR" sz="4800" dirty="0">
              <a:solidFill>
                <a:srgbClr val="314B74"/>
              </a:solidFill>
              <a:latin typeface="ONE Mobile Title" pitchFamily="2" charset="-127"/>
              <a:ea typeface="ONE Mobile Title" pitchFamily="2" charset="-127"/>
            </a:endParaRPr>
          </a:p>
        </p:txBody>
      </p:sp>
      <p:pic>
        <p:nvPicPr>
          <p:cNvPr id="5" name="그림 4" descr="텍스트, 스크린샷, 도표, 흑백이(가) 표시된 사진&#10;&#10;자동 생성된 설명">
            <a:extLst>
              <a:ext uri="{FF2B5EF4-FFF2-40B4-BE49-F238E27FC236}">
                <a16:creationId xmlns:a16="http://schemas.microsoft.com/office/drawing/2014/main" id="{F90061F7-C35C-FA8E-DF83-419B421A4C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9784" y="467796"/>
            <a:ext cx="5002943" cy="6283069"/>
          </a:xfrm>
          <a:prstGeom prst="rect">
            <a:avLst/>
          </a:prstGeom>
        </p:spPr>
      </p:pic>
      <p:pic>
        <p:nvPicPr>
          <p:cNvPr id="7" name="그림 6" descr="텍스트, 폰트, 번호, 스크린샷이(가) 표시된 사진&#10;&#10;자동 생성된 설명">
            <a:extLst>
              <a:ext uri="{FF2B5EF4-FFF2-40B4-BE49-F238E27FC236}">
                <a16:creationId xmlns:a16="http://schemas.microsoft.com/office/drawing/2014/main" id="{B767B3CC-7EC9-CCEA-2AD9-03194C792B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220" y="1140939"/>
            <a:ext cx="3772634" cy="1980633"/>
          </a:xfrm>
          <a:prstGeom prst="rect">
            <a:avLst/>
          </a:prstGeom>
        </p:spPr>
      </p:pic>
      <p:sp>
        <p:nvSpPr>
          <p:cNvPr id="9" name="TextBox 8">
            <a:extLst>
              <a:ext uri="{FF2B5EF4-FFF2-40B4-BE49-F238E27FC236}">
                <a16:creationId xmlns:a16="http://schemas.microsoft.com/office/drawing/2014/main" id="{C3745843-9833-96EB-4973-BC169932546A}"/>
              </a:ext>
            </a:extLst>
          </p:cNvPr>
          <p:cNvSpPr txBox="1"/>
          <p:nvPr/>
        </p:nvSpPr>
        <p:spPr>
          <a:xfrm>
            <a:off x="3790217" y="1203180"/>
            <a:ext cx="3129567" cy="1856149"/>
          </a:xfrm>
          <a:prstGeom prst="rect">
            <a:avLst/>
          </a:prstGeom>
          <a:noFill/>
        </p:spPr>
        <p:txBody>
          <a:bodyPr wrap="square" rtlCol="0">
            <a:spAutoFit/>
          </a:bodyPr>
          <a:lstStyle/>
          <a:p>
            <a:pPr lvl="1">
              <a:lnSpc>
                <a:spcPct val="120000"/>
              </a:lnSpc>
            </a:pPr>
            <a:r>
              <a:rPr lang="en" altLang="ko-KR" sz="800" dirty="0">
                <a:solidFill>
                  <a:srgbClr val="314B74"/>
                </a:solidFill>
                <a:latin typeface="ONE Mobile Title" pitchFamily="2" charset="-127"/>
                <a:ea typeface="ONE Mobile Title" pitchFamily="2" charset="-127"/>
              </a:rPr>
              <a:t>Table 1: BLEU scores of the trained models com- </a:t>
            </a:r>
            <a:r>
              <a:rPr lang="en" altLang="ko-KR" sz="800" dirty="0" err="1">
                <a:solidFill>
                  <a:srgbClr val="314B74"/>
                </a:solidFill>
                <a:latin typeface="ONE Mobile Title" pitchFamily="2" charset="-127"/>
                <a:ea typeface="ONE Mobile Title" pitchFamily="2" charset="-127"/>
              </a:rPr>
              <a:t>puted</a:t>
            </a:r>
            <a:r>
              <a:rPr lang="en" altLang="ko-KR" sz="800" dirty="0">
                <a:solidFill>
                  <a:srgbClr val="314B74"/>
                </a:solidFill>
                <a:latin typeface="ONE Mobile Title" pitchFamily="2" charset="-127"/>
                <a:ea typeface="ONE Mobile Title" pitchFamily="2" charset="-127"/>
              </a:rPr>
              <a:t> on the test set. The second and third columns show respectively the scores on all the sentences and, on the sentences without any unknown word in themselves and in the reference translations. Note that RNNsearch-50⋆ was trained much longer until the performance on the development set stopped improving. (◦) We disallowed the models to generate [UNK] tokens when only the sentences having no unknown words were evaluated (last column). </a:t>
            </a:r>
          </a:p>
        </p:txBody>
      </p:sp>
      <p:pic>
        <p:nvPicPr>
          <p:cNvPr id="11" name="그림 10" descr="텍스트, 라인, 도표, 그래프이(가) 표시된 사진&#10;&#10;자동 생성된 설명">
            <a:extLst>
              <a:ext uri="{FF2B5EF4-FFF2-40B4-BE49-F238E27FC236}">
                <a16:creationId xmlns:a16="http://schemas.microsoft.com/office/drawing/2014/main" id="{94C1FCB7-A2C8-5B7A-D9B1-74DEAC0250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220" y="3055165"/>
            <a:ext cx="6413500" cy="3695700"/>
          </a:xfrm>
          <a:prstGeom prst="rect">
            <a:avLst/>
          </a:prstGeom>
        </p:spPr>
      </p:pic>
    </p:spTree>
    <p:extLst>
      <p:ext uri="{BB962C8B-B14F-4D97-AF65-F5344CB8AC3E}">
        <p14:creationId xmlns:p14="http://schemas.microsoft.com/office/powerpoint/2010/main" val="22324903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CEA067-9290-B2E8-1C13-02620191744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AECBC17-22C5-3969-40F2-7119C3B7DBBF}"/>
              </a:ext>
            </a:extLst>
          </p:cNvPr>
          <p:cNvSpPr txBox="1"/>
          <p:nvPr/>
        </p:nvSpPr>
        <p:spPr>
          <a:xfrm>
            <a:off x="269273" y="0"/>
            <a:ext cx="12027830" cy="716863"/>
          </a:xfrm>
          <a:prstGeom prst="rect">
            <a:avLst/>
          </a:prstGeom>
          <a:noFill/>
        </p:spPr>
        <p:txBody>
          <a:bodyPr wrap="square" rtlCol="0">
            <a:spAutoFit/>
          </a:bodyPr>
          <a:lstStyle/>
          <a:p>
            <a:pPr>
              <a:lnSpc>
                <a:spcPct val="120000"/>
              </a:lnSpc>
            </a:pPr>
            <a:r>
              <a:rPr lang="en" altLang="ko-KR" sz="3600" dirty="0">
                <a:solidFill>
                  <a:srgbClr val="314B74"/>
                </a:solidFill>
                <a:latin typeface="ONE Mobile Title" pitchFamily="2" charset="-127"/>
                <a:ea typeface="ONE Mobile Title" pitchFamily="2" charset="-127"/>
              </a:rPr>
              <a:t>6. Related Work</a:t>
            </a:r>
            <a:endParaRPr lang="en-US" altLang="ko-KR" sz="3600" dirty="0">
              <a:solidFill>
                <a:srgbClr val="314B74"/>
              </a:solidFill>
              <a:latin typeface="ONE Mobile Title" pitchFamily="2" charset="-127"/>
              <a:ea typeface="ONE Mobile Title" pitchFamily="2" charset="-127"/>
            </a:endParaRPr>
          </a:p>
        </p:txBody>
      </p:sp>
      <p:sp>
        <p:nvSpPr>
          <p:cNvPr id="4" name="TextBox 3">
            <a:extLst>
              <a:ext uri="{FF2B5EF4-FFF2-40B4-BE49-F238E27FC236}">
                <a16:creationId xmlns:a16="http://schemas.microsoft.com/office/drawing/2014/main" id="{62E83B02-06FC-9CF3-C888-E265412C20A0}"/>
              </a:ext>
            </a:extLst>
          </p:cNvPr>
          <p:cNvSpPr txBox="1"/>
          <p:nvPr/>
        </p:nvSpPr>
        <p:spPr>
          <a:xfrm>
            <a:off x="948647" y="716863"/>
            <a:ext cx="10294705" cy="6161687"/>
          </a:xfrm>
          <a:prstGeom prst="rect">
            <a:avLst/>
          </a:prstGeom>
          <a:noFill/>
        </p:spPr>
        <p:txBody>
          <a:bodyPr wrap="square" rtlCol="0">
            <a:spAutoFit/>
          </a:bodyPr>
          <a:lstStyle/>
          <a:p>
            <a:pPr marL="800100" lvl="1" indent="-342900">
              <a:lnSpc>
                <a:spcPct val="120000"/>
              </a:lnSpc>
              <a:buFont typeface="Wingdings" pitchFamily="2" charset="2"/>
              <a:buChar char="Ø"/>
            </a:pPr>
            <a:r>
              <a:rPr lang="en" altLang="ko-KR" sz="2200" dirty="0">
                <a:solidFill>
                  <a:srgbClr val="314B74"/>
                </a:solidFill>
                <a:latin typeface="ONE Mobile Title" pitchFamily="2" charset="-127"/>
                <a:ea typeface="ONE Mobile Title" pitchFamily="2" charset="-127"/>
              </a:rPr>
              <a:t>Learning to Align</a:t>
            </a:r>
          </a:p>
          <a:p>
            <a:pPr marL="1257300" lvl="2" indent="-342900">
              <a:lnSpc>
                <a:spcPct val="120000"/>
              </a:lnSpc>
              <a:buFont typeface="Wingdings" pitchFamily="2" charset="2"/>
              <a:buChar char="Ø"/>
            </a:pPr>
            <a:r>
              <a:rPr lang="ko-KR" altLang="en-US" sz="2200" dirty="0">
                <a:solidFill>
                  <a:srgbClr val="314B74"/>
                </a:solidFill>
                <a:latin typeface="ONE Mobile Title" pitchFamily="2" charset="-127"/>
                <a:ea typeface="ONE Mobile Title" pitchFamily="2" charset="-127"/>
              </a:rPr>
              <a:t>정렬</a:t>
            </a:r>
            <a:r>
              <a:rPr lang="en-US" altLang="ko-KR" sz="2200" dirty="0">
                <a:solidFill>
                  <a:srgbClr val="314B74"/>
                </a:solidFill>
                <a:latin typeface="ONE Mobile Title" pitchFamily="2" charset="-127"/>
                <a:ea typeface="ONE Mobile Title" pitchFamily="2" charset="-127"/>
              </a:rPr>
              <a:t>(</a:t>
            </a:r>
            <a:r>
              <a:rPr lang="en" altLang="ko-KR" sz="2200" dirty="0">
                <a:solidFill>
                  <a:srgbClr val="314B74"/>
                </a:solidFill>
                <a:latin typeface="ONE Mobile Title" pitchFamily="2" charset="-127"/>
                <a:ea typeface="ONE Mobile Title" pitchFamily="2" charset="-127"/>
              </a:rPr>
              <a:t>alignment)</a:t>
            </a:r>
            <a:r>
              <a:rPr lang="ko-KR" altLang="en-US" sz="2200" dirty="0">
                <a:solidFill>
                  <a:srgbClr val="314B74"/>
                </a:solidFill>
                <a:latin typeface="ONE Mobile Title" pitchFamily="2" charset="-127"/>
                <a:ea typeface="ONE Mobile Title" pitchFamily="2" charset="-127"/>
              </a:rPr>
              <a:t>을 학습하는 접근법은 최근 다양한 맥락에서 연구됨</a:t>
            </a:r>
          </a:p>
          <a:p>
            <a:pPr marL="1257300" lvl="2" indent="-342900">
              <a:lnSpc>
                <a:spcPct val="120000"/>
              </a:lnSpc>
              <a:buFont typeface="Wingdings" pitchFamily="2" charset="2"/>
              <a:buChar char="Ø"/>
            </a:pPr>
            <a:r>
              <a:rPr lang="en" altLang="ko-KR" sz="2200" dirty="0">
                <a:solidFill>
                  <a:srgbClr val="314B74"/>
                </a:solidFill>
                <a:latin typeface="ONE Mobile Title" pitchFamily="2" charset="-127"/>
                <a:ea typeface="ONE Mobile Title" pitchFamily="2" charset="-127"/>
              </a:rPr>
              <a:t>Graves(2013) </a:t>
            </a:r>
          </a:p>
          <a:p>
            <a:pPr marL="1714500" lvl="3" indent="-342900">
              <a:lnSpc>
                <a:spcPct val="120000"/>
              </a:lnSpc>
              <a:buFont typeface="Wingdings" pitchFamily="2" charset="2"/>
              <a:buChar char="Ø"/>
            </a:pPr>
            <a:r>
              <a:rPr lang="ko-KR" altLang="en-US" sz="2200" dirty="0" err="1">
                <a:solidFill>
                  <a:srgbClr val="314B74"/>
                </a:solidFill>
                <a:latin typeface="ONE Mobile Title" pitchFamily="2" charset="-127"/>
                <a:ea typeface="ONE Mobile Title" pitchFamily="2" charset="-127"/>
              </a:rPr>
              <a:t>손글씨</a:t>
            </a:r>
            <a:r>
              <a:rPr lang="ko-KR" altLang="en-US" sz="2200" dirty="0">
                <a:solidFill>
                  <a:srgbClr val="314B74"/>
                </a:solidFill>
                <a:latin typeface="ONE Mobile Title" pitchFamily="2" charset="-127"/>
                <a:ea typeface="ONE Mobile Title" pitchFamily="2" charset="-127"/>
              </a:rPr>
              <a:t> 생성</a:t>
            </a:r>
            <a:r>
              <a:rPr lang="en-US" altLang="ko-KR" sz="2200" dirty="0">
                <a:solidFill>
                  <a:srgbClr val="314B74"/>
                </a:solidFill>
                <a:latin typeface="ONE Mobile Title" pitchFamily="2" charset="-127"/>
                <a:ea typeface="ONE Mobile Title" pitchFamily="2" charset="-127"/>
              </a:rPr>
              <a:t>(</a:t>
            </a:r>
            <a:r>
              <a:rPr lang="en" altLang="ko-KR" sz="2200" dirty="0">
                <a:solidFill>
                  <a:srgbClr val="314B74"/>
                </a:solidFill>
                <a:latin typeface="ONE Mobile Title" pitchFamily="2" charset="-127"/>
                <a:ea typeface="ONE Mobile Title" pitchFamily="2" charset="-127"/>
              </a:rPr>
              <a:t>handwriting synthesis) </a:t>
            </a:r>
            <a:r>
              <a:rPr lang="ko-KR" altLang="en-US" sz="2200" dirty="0">
                <a:solidFill>
                  <a:srgbClr val="314B74"/>
                </a:solidFill>
                <a:latin typeface="ONE Mobile Title" pitchFamily="2" charset="-127"/>
                <a:ea typeface="ONE Mobile Title" pitchFamily="2" charset="-127"/>
              </a:rPr>
              <a:t>작업에서 정렬 모델을 도입</a:t>
            </a:r>
          </a:p>
          <a:p>
            <a:pPr marL="1714500" lvl="3" indent="-342900">
              <a:lnSpc>
                <a:spcPct val="120000"/>
              </a:lnSpc>
              <a:buFont typeface="Wingdings" pitchFamily="2" charset="2"/>
              <a:buChar char="Ø"/>
            </a:pPr>
            <a:r>
              <a:rPr lang="ko-KR" altLang="en-US" sz="2200" dirty="0">
                <a:solidFill>
                  <a:srgbClr val="314B74"/>
                </a:solidFill>
                <a:latin typeface="ONE Mobile Title" pitchFamily="2" charset="-127"/>
                <a:ea typeface="ONE Mobile Title" pitchFamily="2" charset="-127"/>
              </a:rPr>
              <a:t>입력 문자 시퀀스와 출력 </a:t>
            </a:r>
            <a:r>
              <a:rPr lang="ko-KR" altLang="en-US" sz="2200" dirty="0" err="1">
                <a:solidFill>
                  <a:srgbClr val="314B74"/>
                </a:solidFill>
                <a:latin typeface="ONE Mobile Title" pitchFamily="2" charset="-127"/>
                <a:ea typeface="ONE Mobile Title" pitchFamily="2" charset="-127"/>
              </a:rPr>
              <a:t>손글씨</a:t>
            </a:r>
            <a:r>
              <a:rPr lang="ko-KR" altLang="en-US" sz="2200" dirty="0">
                <a:solidFill>
                  <a:srgbClr val="314B74"/>
                </a:solidFill>
                <a:latin typeface="ONE Mobile Title" pitchFamily="2" charset="-127"/>
                <a:ea typeface="ONE Mobile Title" pitchFamily="2" charset="-127"/>
              </a:rPr>
              <a:t> 간의 정렬을 </a:t>
            </a:r>
            <a:r>
              <a:rPr lang="en" altLang="ko-KR" sz="2200" dirty="0">
                <a:solidFill>
                  <a:srgbClr val="314B74"/>
                </a:solidFill>
                <a:latin typeface="ONE Mobile Title" pitchFamily="2" charset="-127"/>
                <a:ea typeface="ONE Mobile Title" pitchFamily="2" charset="-127"/>
              </a:rPr>
              <a:t>Gaussian </a:t>
            </a:r>
            <a:r>
              <a:rPr lang="ko-KR" altLang="en-US" sz="2200" dirty="0">
                <a:solidFill>
                  <a:srgbClr val="314B74"/>
                </a:solidFill>
                <a:latin typeface="ONE Mobile Title" pitchFamily="2" charset="-127"/>
                <a:ea typeface="ONE Mobile Title" pitchFamily="2" charset="-127"/>
              </a:rPr>
              <a:t>커널을 사용해 모델링</a:t>
            </a:r>
          </a:p>
          <a:p>
            <a:pPr marL="1714500" lvl="3" indent="-342900">
              <a:lnSpc>
                <a:spcPct val="120000"/>
              </a:lnSpc>
              <a:buFont typeface="Wingdings" pitchFamily="2" charset="2"/>
              <a:buChar char="Ø"/>
            </a:pPr>
            <a:r>
              <a:rPr lang="ko-KR" altLang="en-US" sz="2200" dirty="0">
                <a:solidFill>
                  <a:srgbClr val="314B74"/>
                </a:solidFill>
                <a:latin typeface="ONE Mobile Title" pitchFamily="2" charset="-127"/>
                <a:ea typeface="ONE Mobile Title" pitchFamily="2" charset="-127"/>
              </a:rPr>
              <a:t>단</a:t>
            </a:r>
            <a:r>
              <a:rPr lang="en-US" altLang="ko-KR" sz="2200" dirty="0">
                <a:solidFill>
                  <a:srgbClr val="314B74"/>
                </a:solidFill>
                <a:latin typeface="ONE Mobile Title" pitchFamily="2" charset="-127"/>
                <a:ea typeface="ONE Mobile Title" pitchFamily="2" charset="-127"/>
              </a:rPr>
              <a:t>, </a:t>
            </a:r>
            <a:r>
              <a:rPr lang="ko-KR" altLang="en-US" sz="2200" dirty="0">
                <a:solidFill>
                  <a:srgbClr val="314B74"/>
                </a:solidFill>
                <a:latin typeface="ONE Mobile Title" pitchFamily="2" charset="-127"/>
                <a:ea typeface="ONE Mobile Title" pitchFamily="2" charset="-127"/>
              </a:rPr>
              <a:t>이 정렬 모델은 **단방향성</a:t>
            </a:r>
            <a:r>
              <a:rPr lang="en-US" altLang="ko-KR" sz="2200" dirty="0">
                <a:solidFill>
                  <a:srgbClr val="314B74"/>
                </a:solidFill>
                <a:latin typeface="ONE Mobile Title" pitchFamily="2" charset="-127"/>
                <a:ea typeface="ONE Mobile Title" pitchFamily="2" charset="-127"/>
              </a:rPr>
              <a:t>(</a:t>
            </a:r>
            <a:r>
              <a:rPr lang="en" altLang="ko-KR" sz="2200" dirty="0">
                <a:solidFill>
                  <a:srgbClr val="314B74"/>
                </a:solidFill>
                <a:latin typeface="ONE Mobile Title" pitchFamily="2" charset="-127"/>
                <a:ea typeface="ONE Mobile Title" pitchFamily="2" charset="-127"/>
              </a:rPr>
              <a:t>monotonicity)**</a:t>
            </a:r>
            <a:r>
              <a:rPr lang="ko-KR" altLang="en-US" sz="2200" dirty="0">
                <a:solidFill>
                  <a:srgbClr val="314B74"/>
                </a:solidFill>
                <a:latin typeface="ONE Mobile Title" pitchFamily="2" charset="-127"/>
                <a:ea typeface="ONE Mobile Title" pitchFamily="2" charset="-127"/>
              </a:rPr>
              <a:t>을 가정하여 정렬이 입력 시퀀스의 순서를 항상 유지</a:t>
            </a:r>
          </a:p>
          <a:p>
            <a:pPr marL="1714500" lvl="3" indent="-342900">
              <a:lnSpc>
                <a:spcPct val="120000"/>
              </a:lnSpc>
              <a:buFont typeface="Wingdings" pitchFamily="2" charset="2"/>
              <a:buChar char="Ø"/>
            </a:pPr>
            <a:r>
              <a:rPr lang="ko-KR" altLang="en-US" sz="2200" dirty="0" err="1">
                <a:solidFill>
                  <a:srgbClr val="314B74"/>
                </a:solidFill>
                <a:latin typeface="ONE Mobile Title" pitchFamily="2" charset="-127"/>
                <a:ea typeface="ONE Mobile Title" pitchFamily="2" charset="-127"/>
              </a:rPr>
              <a:t>제한점</a:t>
            </a:r>
            <a:r>
              <a:rPr lang="en-US" altLang="ko-KR" sz="2200" dirty="0">
                <a:solidFill>
                  <a:srgbClr val="314B74"/>
                </a:solidFill>
                <a:latin typeface="ONE Mobile Title" pitchFamily="2" charset="-127"/>
                <a:ea typeface="ONE Mobile Title" pitchFamily="2" charset="-127"/>
              </a:rPr>
              <a:t>: </a:t>
            </a:r>
            <a:r>
              <a:rPr lang="ko-KR" altLang="en-US" sz="2200" dirty="0">
                <a:solidFill>
                  <a:srgbClr val="314B74"/>
                </a:solidFill>
                <a:latin typeface="ONE Mobile Title" pitchFamily="2" charset="-127"/>
                <a:ea typeface="ONE Mobile Title" pitchFamily="2" charset="-127"/>
              </a:rPr>
              <a:t>단방향성은 긴 문장에서 필요한 재배치</a:t>
            </a:r>
            <a:r>
              <a:rPr lang="en-US" altLang="ko-KR" sz="2200" dirty="0">
                <a:solidFill>
                  <a:srgbClr val="314B74"/>
                </a:solidFill>
                <a:latin typeface="ONE Mobile Title" pitchFamily="2" charset="-127"/>
                <a:ea typeface="ONE Mobile Title" pitchFamily="2" charset="-127"/>
              </a:rPr>
              <a:t>(</a:t>
            </a:r>
            <a:r>
              <a:rPr lang="en" altLang="ko-KR" sz="2200" dirty="0">
                <a:solidFill>
                  <a:srgbClr val="314B74"/>
                </a:solidFill>
                <a:latin typeface="ONE Mobile Title" pitchFamily="2" charset="-127"/>
                <a:ea typeface="ONE Mobile Title" pitchFamily="2" charset="-127"/>
              </a:rPr>
              <a:t>reordering)</a:t>
            </a:r>
            <a:r>
              <a:rPr lang="ko-KR" altLang="en-US" sz="2200" dirty="0">
                <a:solidFill>
                  <a:srgbClr val="314B74"/>
                </a:solidFill>
                <a:latin typeface="ONE Mobile Title" pitchFamily="2" charset="-127"/>
                <a:ea typeface="ONE Mobile Title" pitchFamily="2" charset="-127"/>
              </a:rPr>
              <a:t>가 요구되는 작업</a:t>
            </a:r>
            <a:r>
              <a:rPr lang="en-US" altLang="ko-KR" sz="2200" dirty="0">
                <a:solidFill>
                  <a:srgbClr val="314B74"/>
                </a:solidFill>
                <a:latin typeface="ONE Mobile Title" pitchFamily="2" charset="-127"/>
                <a:ea typeface="ONE Mobile Title" pitchFamily="2" charset="-127"/>
              </a:rPr>
              <a:t>(</a:t>
            </a:r>
            <a:r>
              <a:rPr lang="ko-KR" altLang="en-US" sz="2200" dirty="0">
                <a:solidFill>
                  <a:srgbClr val="314B74"/>
                </a:solidFill>
                <a:latin typeface="ONE Mobile Title" pitchFamily="2" charset="-127"/>
                <a:ea typeface="ONE Mobile Title" pitchFamily="2" charset="-127"/>
              </a:rPr>
              <a:t>예</a:t>
            </a:r>
            <a:r>
              <a:rPr lang="en-US" altLang="ko-KR" sz="2200" dirty="0">
                <a:solidFill>
                  <a:srgbClr val="314B74"/>
                </a:solidFill>
                <a:latin typeface="ONE Mobile Title" pitchFamily="2" charset="-127"/>
                <a:ea typeface="ONE Mobile Title" pitchFamily="2" charset="-127"/>
              </a:rPr>
              <a:t>: </a:t>
            </a:r>
            <a:r>
              <a:rPr lang="ko-KR" altLang="en-US" sz="2200" dirty="0">
                <a:solidFill>
                  <a:srgbClr val="314B74"/>
                </a:solidFill>
                <a:latin typeface="ONE Mobile Title" pitchFamily="2" charset="-127"/>
                <a:ea typeface="ONE Mobile Title" pitchFamily="2" charset="-127"/>
              </a:rPr>
              <a:t>영어</a:t>
            </a:r>
            <a:r>
              <a:rPr lang="en-US" altLang="ko-KR" sz="2200" dirty="0">
                <a:solidFill>
                  <a:srgbClr val="314B74"/>
                </a:solidFill>
                <a:latin typeface="ONE Mobile Title" pitchFamily="2" charset="-127"/>
                <a:ea typeface="ONE Mobile Title" pitchFamily="2" charset="-127"/>
              </a:rPr>
              <a:t>-</a:t>
            </a:r>
            <a:r>
              <a:rPr lang="ko-KR" altLang="en-US" sz="2200" dirty="0">
                <a:solidFill>
                  <a:srgbClr val="314B74"/>
                </a:solidFill>
                <a:latin typeface="ONE Mobile Title" pitchFamily="2" charset="-127"/>
                <a:ea typeface="ONE Mobile Title" pitchFamily="2" charset="-127"/>
              </a:rPr>
              <a:t>독일어 번역</a:t>
            </a:r>
            <a:r>
              <a:rPr lang="en-US" altLang="ko-KR" sz="2200" dirty="0">
                <a:solidFill>
                  <a:srgbClr val="314B74"/>
                </a:solidFill>
                <a:latin typeface="ONE Mobile Title" pitchFamily="2" charset="-127"/>
                <a:ea typeface="ONE Mobile Title" pitchFamily="2" charset="-127"/>
              </a:rPr>
              <a:t>)</a:t>
            </a:r>
            <a:r>
              <a:rPr lang="ko-KR" altLang="en-US" sz="2200" dirty="0">
                <a:solidFill>
                  <a:srgbClr val="314B74"/>
                </a:solidFill>
                <a:latin typeface="ONE Mobile Title" pitchFamily="2" charset="-127"/>
                <a:ea typeface="ONE Mobile Title" pitchFamily="2" charset="-127"/>
              </a:rPr>
              <a:t>에서는 적합하지 않음</a:t>
            </a:r>
          </a:p>
          <a:p>
            <a:pPr marL="1257300" lvl="2" indent="-342900">
              <a:lnSpc>
                <a:spcPct val="120000"/>
              </a:lnSpc>
              <a:buFont typeface="Wingdings" pitchFamily="2" charset="2"/>
              <a:buChar char="Ø"/>
            </a:pPr>
            <a:r>
              <a:rPr lang="ko-KR" altLang="en-US" sz="2200" dirty="0">
                <a:solidFill>
                  <a:srgbClr val="314B74"/>
                </a:solidFill>
                <a:latin typeface="ONE Mobile Title" pitchFamily="2" charset="-127"/>
                <a:ea typeface="ONE Mobile Title" pitchFamily="2" charset="-127"/>
              </a:rPr>
              <a:t>본 연구와의 차이점 </a:t>
            </a:r>
          </a:p>
          <a:p>
            <a:pPr marL="1714500" lvl="3" indent="-342900">
              <a:lnSpc>
                <a:spcPct val="120000"/>
              </a:lnSpc>
              <a:buFont typeface="Wingdings" pitchFamily="2" charset="2"/>
              <a:buChar char="Ø"/>
            </a:pPr>
            <a:r>
              <a:rPr lang="ko-KR" altLang="en-US" sz="2200" dirty="0">
                <a:solidFill>
                  <a:srgbClr val="314B74"/>
                </a:solidFill>
                <a:latin typeface="ONE Mobile Title" pitchFamily="2" charset="-127"/>
                <a:ea typeface="ONE Mobile Title" pitchFamily="2" charset="-127"/>
              </a:rPr>
              <a:t>본 연구의 정렬 모델은 모든 소스 단어에 대해 정렬 점수를 계산</a:t>
            </a:r>
          </a:p>
          <a:p>
            <a:pPr marL="1714500" lvl="3" indent="-342900">
              <a:lnSpc>
                <a:spcPct val="120000"/>
              </a:lnSpc>
              <a:buFont typeface="Wingdings" pitchFamily="2" charset="2"/>
              <a:buChar char="Ø"/>
            </a:pPr>
            <a:r>
              <a:rPr lang="ko-KR" altLang="en-US" sz="2200" dirty="0">
                <a:solidFill>
                  <a:srgbClr val="314B74"/>
                </a:solidFill>
                <a:latin typeface="ONE Mobile Title" pitchFamily="2" charset="-127"/>
                <a:ea typeface="ONE Mobile Title" pitchFamily="2" charset="-127"/>
              </a:rPr>
              <a:t>단방향성 가정을 두지 않아</a:t>
            </a:r>
            <a:r>
              <a:rPr lang="en-US" altLang="ko-KR" sz="2200" dirty="0">
                <a:solidFill>
                  <a:srgbClr val="314B74"/>
                </a:solidFill>
                <a:latin typeface="ONE Mobile Title" pitchFamily="2" charset="-127"/>
                <a:ea typeface="ONE Mobile Title" pitchFamily="2" charset="-127"/>
              </a:rPr>
              <a:t>, </a:t>
            </a:r>
            <a:r>
              <a:rPr lang="ko-KR" altLang="en-US" sz="2200" dirty="0" err="1">
                <a:solidFill>
                  <a:srgbClr val="314B74"/>
                </a:solidFill>
                <a:latin typeface="ONE Mobile Title" pitchFamily="2" charset="-127"/>
                <a:ea typeface="ONE Mobile Title" pitchFamily="2" charset="-127"/>
              </a:rPr>
              <a:t>비모노톤</a:t>
            </a:r>
            <a:r>
              <a:rPr lang="en-US" altLang="ko-KR" sz="2200" dirty="0">
                <a:solidFill>
                  <a:srgbClr val="314B74"/>
                </a:solidFill>
                <a:latin typeface="ONE Mobile Title" pitchFamily="2" charset="-127"/>
                <a:ea typeface="ONE Mobile Title" pitchFamily="2" charset="-127"/>
              </a:rPr>
              <a:t>(</a:t>
            </a:r>
            <a:r>
              <a:rPr lang="en" altLang="ko-KR" sz="2200" dirty="0">
                <a:solidFill>
                  <a:srgbClr val="314B74"/>
                </a:solidFill>
                <a:latin typeface="ONE Mobile Title" pitchFamily="2" charset="-127"/>
                <a:ea typeface="ONE Mobile Title" pitchFamily="2" charset="-127"/>
              </a:rPr>
              <a:t>non-monotonic) </a:t>
            </a:r>
            <a:r>
              <a:rPr lang="ko-KR" altLang="en-US" sz="2200" dirty="0">
                <a:solidFill>
                  <a:srgbClr val="314B74"/>
                </a:solidFill>
                <a:latin typeface="ONE Mobile Title" pitchFamily="2" charset="-127"/>
                <a:ea typeface="ONE Mobile Title" pitchFamily="2" charset="-127"/>
              </a:rPr>
              <a:t>정렬 및 단어 재배치가 가능</a:t>
            </a:r>
          </a:p>
          <a:p>
            <a:pPr marL="1714500" lvl="3" indent="-342900">
              <a:lnSpc>
                <a:spcPct val="120000"/>
              </a:lnSpc>
              <a:buFont typeface="Wingdings" pitchFamily="2" charset="2"/>
              <a:buChar char="Ø"/>
            </a:pPr>
            <a:r>
              <a:rPr lang="ko-KR" altLang="en-US" sz="2200" dirty="0">
                <a:solidFill>
                  <a:srgbClr val="314B74"/>
                </a:solidFill>
                <a:latin typeface="ONE Mobile Title" pitchFamily="2" charset="-127"/>
                <a:ea typeface="ONE Mobile Title" pitchFamily="2" charset="-127"/>
              </a:rPr>
              <a:t>소스와 타겟 문장 길이가 다르더라도 적절히 정렬을 수행</a:t>
            </a:r>
          </a:p>
        </p:txBody>
      </p:sp>
    </p:spTree>
    <p:extLst>
      <p:ext uri="{BB962C8B-B14F-4D97-AF65-F5344CB8AC3E}">
        <p14:creationId xmlns:p14="http://schemas.microsoft.com/office/powerpoint/2010/main" val="1772435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A0281D-C9DE-E938-98AE-907CD092C44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4D6967E-18D1-A679-AD37-CD7EEF4DDC0A}"/>
              </a:ext>
            </a:extLst>
          </p:cNvPr>
          <p:cNvSpPr txBox="1"/>
          <p:nvPr/>
        </p:nvSpPr>
        <p:spPr>
          <a:xfrm>
            <a:off x="269273" y="0"/>
            <a:ext cx="12865959" cy="711349"/>
          </a:xfrm>
          <a:prstGeom prst="rect">
            <a:avLst/>
          </a:prstGeom>
          <a:noFill/>
        </p:spPr>
        <p:txBody>
          <a:bodyPr wrap="square" rtlCol="0">
            <a:spAutoFit/>
          </a:bodyPr>
          <a:lstStyle/>
          <a:p>
            <a:pPr>
              <a:lnSpc>
                <a:spcPct val="120000"/>
              </a:lnSpc>
            </a:pPr>
            <a:r>
              <a:rPr lang="en-US" altLang="ko-KR" sz="3500" dirty="0">
                <a:solidFill>
                  <a:srgbClr val="314B74"/>
                </a:solidFill>
                <a:latin typeface="ONE Mobile Title" pitchFamily="2" charset="-127"/>
                <a:ea typeface="ONE Mobile Title" pitchFamily="2" charset="-127"/>
              </a:rPr>
              <a:t>6.</a:t>
            </a:r>
            <a:r>
              <a:rPr lang="ko-KR" altLang="en-US" sz="3500" dirty="0">
                <a:solidFill>
                  <a:srgbClr val="314B74"/>
                </a:solidFill>
                <a:latin typeface="ONE Mobile Title" pitchFamily="2" charset="-127"/>
                <a:ea typeface="ONE Mobile Title" pitchFamily="2" charset="-127"/>
              </a:rPr>
              <a:t> </a:t>
            </a:r>
            <a:r>
              <a:rPr lang="en-US" altLang="ko-KR" sz="3500" dirty="0">
                <a:solidFill>
                  <a:srgbClr val="314B74"/>
                </a:solidFill>
                <a:latin typeface="ONE Mobile Title" pitchFamily="2" charset="-127"/>
                <a:ea typeface="ONE Mobile Title" pitchFamily="2" charset="-127"/>
              </a:rPr>
              <a:t>Related Work</a:t>
            </a:r>
          </a:p>
        </p:txBody>
      </p:sp>
      <p:sp>
        <p:nvSpPr>
          <p:cNvPr id="9" name="TextBox 8">
            <a:extLst>
              <a:ext uri="{FF2B5EF4-FFF2-40B4-BE49-F238E27FC236}">
                <a16:creationId xmlns:a16="http://schemas.microsoft.com/office/drawing/2014/main" id="{FC31B507-EA68-18C6-EE76-D87B6CBAAE69}"/>
              </a:ext>
            </a:extLst>
          </p:cNvPr>
          <p:cNvSpPr txBox="1"/>
          <p:nvPr/>
        </p:nvSpPr>
        <p:spPr>
          <a:xfrm>
            <a:off x="602077" y="711349"/>
            <a:ext cx="10987845" cy="5609934"/>
          </a:xfrm>
          <a:prstGeom prst="rect">
            <a:avLst/>
          </a:prstGeom>
          <a:noFill/>
        </p:spPr>
        <p:txBody>
          <a:bodyPr wrap="square" rtlCol="0">
            <a:spAutoFit/>
          </a:bodyPr>
          <a:lstStyle/>
          <a:p>
            <a:pPr marL="800100" lvl="1" indent="-342900">
              <a:lnSpc>
                <a:spcPct val="120000"/>
              </a:lnSpc>
              <a:buFont typeface="Wingdings" pitchFamily="2" charset="2"/>
              <a:buChar char="Ø"/>
            </a:pPr>
            <a:r>
              <a:rPr lang="en" altLang="ko-KR" sz="2000" dirty="0">
                <a:solidFill>
                  <a:srgbClr val="314B74"/>
                </a:solidFill>
                <a:latin typeface="ONE Mobile Title" pitchFamily="2" charset="-127"/>
                <a:ea typeface="ONE Mobile Title" pitchFamily="2" charset="-127"/>
              </a:rPr>
              <a:t>Neural Networks for Machine Translation</a:t>
            </a:r>
          </a:p>
          <a:p>
            <a:pPr marL="1257300" lvl="2"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신경망은 과거에 주로 기존 번역 시스템의 부가적 요소로 사용됨 </a:t>
            </a:r>
          </a:p>
          <a:p>
            <a:pPr marL="1714500" lvl="3"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예</a:t>
            </a:r>
            <a:r>
              <a:rPr lang="en-US" altLang="ko-KR" sz="2000" dirty="0">
                <a:solidFill>
                  <a:srgbClr val="314B74"/>
                </a:solidFill>
                <a:latin typeface="ONE Mobile Title" pitchFamily="2" charset="-127"/>
                <a:ea typeface="ONE Mobile Title" pitchFamily="2" charset="-127"/>
              </a:rPr>
              <a:t>: </a:t>
            </a:r>
            <a:r>
              <a:rPr lang="ko-KR" altLang="en-US" sz="2000" dirty="0">
                <a:solidFill>
                  <a:srgbClr val="314B74"/>
                </a:solidFill>
                <a:latin typeface="ONE Mobile Title" pitchFamily="2" charset="-127"/>
                <a:ea typeface="ONE Mobile Title" pitchFamily="2" charset="-127"/>
              </a:rPr>
              <a:t>언어 모델로 활용하여 번역 후보군을 </a:t>
            </a:r>
            <a:r>
              <a:rPr lang="ko-KR" altLang="en-US" sz="2000" dirty="0" err="1">
                <a:solidFill>
                  <a:srgbClr val="314B74"/>
                </a:solidFill>
                <a:latin typeface="ONE Mobile Title" pitchFamily="2" charset="-127"/>
                <a:ea typeface="ONE Mobile Title" pitchFamily="2" charset="-127"/>
              </a:rPr>
              <a:t>재순위화하거나</a:t>
            </a:r>
            <a:r>
              <a:rPr lang="en-US" altLang="ko-KR" sz="2000" dirty="0">
                <a:solidFill>
                  <a:srgbClr val="314B74"/>
                </a:solidFill>
                <a:latin typeface="ONE Mobile Title" pitchFamily="2" charset="-127"/>
                <a:ea typeface="ONE Mobile Title" pitchFamily="2" charset="-127"/>
              </a:rPr>
              <a:t>, </a:t>
            </a:r>
            <a:r>
              <a:rPr lang="ko-KR" altLang="en-US" sz="2000" dirty="0">
                <a:solidFill>
                  <a:srgbClr val="314B74"/>
                </a:solidFill>
                <a:latin typeface="ONE Mobile Title" pitchFamily="2" charset="-127"/>
                <a:ea typeface="ONE Mobile Title" pitchFamily="2" charset="-127"/>
              </a:rPr>
              <a:t>구문 점수 계산에 기여</a:t>
            </a:r>
          </a:p>
          <a:p>
            <a:pPr marL="800100" lvl="1" indent="-342900">
              <a:lnSpc>
                <a:spcPct val="120000"/>
              </a:lnSpc>
              <a:buFont typeface="Wingdings" pitchFamily="2" charset="2"/>
              <a:buChar char="Ø"/>
            </a:pPr>
            <a:r>
              <a:rPr lang="en" altLang="ko-KR" sz="2000" dirty="0">
                <a:solidFill>
                  <a:srgbClr val="314B74"/>
                </a:solidFill>
                <a:latin typeface="ONE Mobile Title" pitchFamily="2" charset="-127"/>
                <a:ea typeface="ONE Mobile Title" pitchFamily="2" charset="-127"/>
              </a:rPr>
              <a:t>Schwenk(2012)</a:t>
            </a:r>
          </a:p>
          <a:p>
            <a:pPr marL="1257300" lvl="2"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신경망을 이용한 구문 점수 계산 </a:t>
            </a:r>
          </a:p>
          <a:p>
            <a:pPr marL="1714500" lvl="3"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신경망이 소스</a:t>
            </a:r>
            <a:r>
              <a:rPr lang="en-US" altLang="ko-KR" sz="2000" dirty="0">
                <a:solidFill>
                  <a:srgbClr val="314B74"/>
                </a:solidFill>
                <a:latin typeface="ONE Mobile Title" pitchFamily="2" charset="-127"/>
                <a:ea typeface="ONE Mobile Title" pitchFamily="2" charset="-127"/>
              </a:rPr>
              <a:t>-</a:t>
            </a:r>
            <a:r>
              <a:rPr lang="ko-KR" altLang="en-US" sz="2000" dirty="0">
                <a:solidFill>
                  <a:srgbClr val="314B74"/>
                </a:solidFill>
                <a:latin typeface="ONE Mobile Title" pitchFamily="2" charset="-127"/>
                <a:ea typeface="ONE Mobile Title" pitchFamily="2" charset="-127"/>
              </a:rPr>
              <a:t>타겟 구문 쌍의 점수를 계산하고</a:t>
            </a:r>
            <a:r>
              <a:rPr lang="en-US" altLang="ko-KR" sz="2000" dirty="0">
                <a:solidFill>
                  <a:srgbClr val="314B74"/>
                </a:solidFill>
                <a:latin typeface="ONE Mobile Title" pitchFamily="2" charset="-127"/>
                <a:ea typeface="ONE Mobile Title" pitchFamily="2" charset="-127"/>
              </a:rPr>
              <a:t>, </a:t>
            </a:r>
            <a:r>
              <a:rPr lang="ko-KR" altLang="en-US" sz="2000" dirty="0">
                <a:solidFill>
                  <a:srgbClr val="314B74"/>
                </a:solidFill>
                <a:latin typeface="ONE Mobile Title" pitchFamily="2" charset="-127"/>
                <a:ea typeface="ONE Mobile Title" pitchFamily="2" charset="-127"/>
              </a:rPr>
              <a:t>이를 기존 구문 기반 번역 시스템의 추가 특징</a:t>
            </a:r>
            <a:r>
              <a:rPr lang="en-US" altLang="ko-KR" sz="2000" dirty="0">
                <a:solidFill>
                  <a:srgbClr val="314B74"/>
                </a:solidFill>
                <a:latin typeface="ONE Mobile Title" pitchFamily="2" charset="-127"/>
                <a:ea typeface="ONE Mobile Title" pitchFamily="2" charset="-127"/>
              </a:rPr>
              <a:t>(</a:t>
            </a:r>
            <a:r>
              <a:rPr lang="en" altLang="ko-KR" sz="2000" dirty="0">
                <a:solidFill>
                  <a:srgbClr val="314B74"/>
                </a:solidFill>
                <a:latin typeface="ONE Mobile Title" pitchFamily="2" charset="-127"/>
                <a:ea typeface="ONE Mobile Title" pitchFamily="2" charset="-127"/>
              </a:rPr>
              <a:t>feature)</a:t>
            </a:r>
            <a:r>
              <a:rPr lang="ko-KR" altLang="en-US" sz="2000" dirty="0" err="1">
                <a:solidFill>
                  <a:srgbClr val="314B74"/>
                </a:solidFill>
                <a:latin typeface="ONE Mobile Title" pitchFamily="2" charset="-127"/>
                <a:ea typeface="ONE Mobile Title" pitchFamily="2" charset="-127"/>
              </a:rPr>
              <a:t>으로</a:t>
            </a:r>
            <a:r>
              <a:rPr lang="ko-KR" altLang="en-US" sz="2000" dirty="0">
                <a:solidFill>
                  <a:srgbClr val="314B74"/>
                </a:solidFill>
                <a:latin typeface="ONE Mobile Title" pitchFamily="2" charset="-127"/>
                <a:ea typeface="ONE Mobile Title" pitchFamily="2" charset="-127"/>
              </a:rPr>
              <a:t> 사용</a:t>
            </a:r>
          </a:p>
          <a:p>
            <a:pPr marL="1714500" lvl="3"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이는 기존 통계적 번역 시스템에 성능 개선을 가져옴</a:t>
            </a:r>
          </a:p>
          <a:p>
            <a:pPr marL="800100" lvl="1" indent="-342900">
              <a:lnSpc>
                <a:spcPct val="120000"/>
              </a:lnSpc>
              <a:buFont typeface="Wingdings" pitchFamily="2" charset="2"/>
              <a:buChar char="Ø"/>
            </a:pPr>
            <a:r>
              <a:rPr lang="en" altLang="ko-KR" sz="2000" dirty="0" err="1">
                <a:solidFill>
                  <a:srgbClr val="314B74"/>
                </a:solidFill>
                <a:latin typeface="ONE Mobile Title" pitchFamily="2" charset="-127"/>
                <a:ea typeface="ONE Mobile Title" pitchFamily="2" charset="-127"/>
              </a:rPr>
              <a:t>Kalchbrenner</a:t>
            </a:r>
            <a:r>
              <a:rPr lang="en" altLang="ko-KR" sz="2000" dirty="0">
                <a:solidFill>
                  <a:srgbClr val="314B74"/>
                </a:solidFill>
                <a:latin typeface="ONE Mobile Title" pitchFamily="2" charset="-127"/>
                <a:ea typeface="ONE Mobile Title" pitchFamily="2" charset="-127"/>
              </a:rPr>
              <a:t> and </a:t>
            </a:r>
            <a:r>
              <a:rPr lang="en" altLang="ko-KR" sz="2000" dirty="0" err="1">
                <a:solidFill>
                  <a:srgbClr val="314B74"/>
                </a:solidFill>
                <a:latin typeface="ONE Mobile Title" pitchFamily="2" charset="-127"/>
                <a:ea typeface="ONE Mobile Title" pitchFamily="2" charset="-127"/>
              </a:rPr>
              <a:t>Blunsom</a:t>
            </a:r>
            <a:r>
              <a:rPr lang="en" altLang="ko-KR" sz="2000" dirty="0">
                <a:solidFill>
                  <a:srgbClr val="314B74"/>
                </a:solidFill>
                <a:latin typeface="ONE Mobile Title" pitchFamily="2" charset="-127"/>
                <a:ea typeface="ONE Mobile Title" pitchFamily="2" charset="-127"/>
              </a:rPr>
              <a:t>(2013), Devlin et al.(2014)</a:t>
            </a:r>
          </a:p>
          <a:p>
            <a:pPr marL="1257300" lvl="2"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기존 번역 시스템의 하위 구성 요소로 신경망을 통합하여 성능을 향상</a:t>
            </a:r>
          </a:p>
          <a:p>
            <a:pPr marL="1257300" lvl="2"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예</a:t>
            </a:r>
            <a:r>
              <a:rPr lang="en-US" altLang="ko-KR" sz="2000" dirty="0">
                <a:solidFill>
                  <a:srgbClr val="314B74"/>
                </a:solidFill>
                <a:latin typeface="ONE Mobile Title" pitchFamily="2" charset="-127"/>
                <a:ea typeface="ONE Mobile Title" pitchFamily="2" charset="-127"/>
              </a:rPr>
              <a:t>: </a:t>
            </a:r>
            <a:r>
              <a:rPr lang="en" altLang="ko-KR" sz="2000" dirty="0">
                <a:solidFill>
                  <a:srgbClr val="314B74"/>
                </a:solidFill>
                <a:latin typeface="ONE Mobile Title" pitchFamily="2" charset="-127"/>
                <a:ea typeface="ONE Mobile Title" pitchFamily="2" charset="-127"/>
              </a:rPr>
              <a:t>RNN</a:t>
            </a:r>
            <a:r>
              <a:rPr lang="ko-KR" altLang="en-US" sz="2000" dirty="0">
                <a:solidFill>
                  <a:srgbClr val="314B74"/>
                </a:solidFill>
                <a:latin typeface="ONE Mobile Title" pitchFamily="2" charset="-127"/>
                <a:ea typeface="ONE Mobile Title" pitchFamily="2" charset="-127"/>
              </a:rPr>
              <a:t>을 사용해 번역 후보군을 </a:t>
            </a:r>
            <a:r>
              <a:rPr lang="ko-KR" altLang="en-US" sz="2000" dirty="0" err="1">
                <a:solidFill>
                  <a:srgbClr val="314B74"/>
                </a:solidFill>
                <a:latin typeface="ONE Mobile Title" pitchFamily="2" charset="-127"/>
                <a:ea typeface="ONE Mobile Title" pitchFamily="2" charset="-127"/>
              </a:rPr>
              <a:t>재순위화하거나</a:t>
            </a:r>
            <a:r>
              <a:rPr lang="ko-KR" altLang="en-US" sz="2000" dirty="0">
                <a:solidFill>
                  <a:srgbClr val="314B74"/>
                </a:solidFill>
                <a:latin typeface="ONE Mobile Title" pitchFamily="2" charset="-127"/>
                <a:ea typeface="ONE Mobile Title" pitchFamily="2" charset="-127"/>
              </a:rPr>
              <a:t> 조건부 확률을 계산</a:t>
            </a:r>
          </a:p>
          <a:p>
            <a:pPr marL="800100" lvl="1"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전통적인 접근법</a:t>
            </a:r>
            <a:endParaRPr lang="en-US" altLang="ko-KR" sz="2000" dirty="0">
              <a:solidFill>
                <a:srgbClr val="314B74"/>
              </a:solidFill>
              <a:latin typeface="ONE Mobile Title" pitchFamily="2" charset="-127"/>
              <a:ea typeface="ONE Mobile Title" pitchFamily="2" charset="-127"/>
            </a:endParaRPr>
          </a:p>
          <a:p>
            <a:pPr marL="1257300" lvl="2"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신경망은 주로 타겟 측 언어 모델로 사용 </a:t>
            </a:r>
          </a:p>
          <a:p>
            <a:pPr marL="1714500" lvl="3"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후보 번역 리스트를 </a:t>
            </a:r>
            <a:r>
              <a:rPr lang="ko-KR" altLang="en-US" sz="2000" dirty="0" err="1">
                <a:solidFill>
                  <a:srgbClr val="314B74"/>
                </a:solidFill>
                <a:latin typeface="ONE Mobile Title" pitchFamily="2" charset="-127"/>
                <a:ea typeface="ONE Mobile Title" pitchFamily="2" charset="-127"/>
              </a:rPr>
              <a:t>점수화하거나</a:t>
            </a:r>
            <a:r>
              <a:rPr lang="ko-KR" altLang="en-US" sz="2000" dirty="0">
                <a:solidFill>
                  <a:srgbClr val="314B74"/>
                </a:solidFill>
                <a:latin typeface="ONE Mobile Title" pitchFamily="2" charset="-127"/>
                <a:ea typeface="ONE Mobile Title" pitchFamily="2" charset="-127"/>
              </a:rPr>
              <a:t> </a:t>
            </a:r>
            <a:r>
              <a:rPr lang="ko-KR" altLang="en-US" sz="2000" dirty="0" err="1">
                <a:solidFill>
                  <a:srgbClr val="314B74"/>
                </a:solidFill>
                <a:latin typeface="ONE Mobile Title" pitchFamily="2" charset="-127"/>
                <a:ea typeface="ONE Mobile Title" pitchFamily="2" charset="-127"/>
              </a:rPr>
              <a:t>재순위화하는</a:t>
            </a:r>
            <a:r>
              <a:rPr lang="ko-KR" altLang="en-US" sz="2000" dirty="0">
                <a:solidFill>
                  <a:srgbClr val="314B74"/>
                </a:solidFill>
                <a:latin typeface="ONE Mobile Title" pitchFamily="2" charset="-127"/>
                <a:ea typeface="ONE Mobile Title" pitchFamily="2" charset="-127"/>
              </a:rPr>
              <a:t> 데 기여</a:t>
            </a:r>
          </a:p>
          <a:p>
            <a:pPr marL="1714500" lvl="3"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예</a:t>
            </a:r>
            <a:r>
              <a:rPr lang="en-US" altLang="ko-KR" sz="2000" dirty="0">
                <a:solidFill>
                  <a:srgbClr val="314B74"/>
                </a:solidFill>
                <a:latin typeface="ONE Mobile Title" pitchFamily="2" charset="-127"/>
                <a:ea typeface="ONE Mobile Title" pitchFamily="2" charset="-127"/>
              </a:rPr>
              <a:t>: </a:t>
            </a:r>
            <a:r>
              <a:rPr lang="en" altLang="ko-KR" sz="2000" dirty="0">
                <a:solidFill>
                  <a:srgbClr val="314B74"/>
                </a:solidFill>
                <a:latin typeface="ONE Mobile Title" pitchFamily="2" charset="-127"/>
                <a:ea typeface="ONE Mobile Title" pitchFamily="2" charset="-127"/>
              </a:rPr>
              <a:t>Schwenk et al.(2006)</a:t>
            </a:r>
            <a:r>
              <a:rPr lang="ko-KR" altLang="en-US" sz="2000" dirty="0">
                <a:solidFill>
                  <a:srgbClr val="314B74"/>
                </a:solidFill>
                <a:latin typeface="ONE Mobile Title" pitchFamily="2" charset="-127"/>
                <a:ea typeface="ONE Mobile Title" pitchFamily="2" charset="-127"/>
              </a:rPr>
              <a:t>의 연구</a:t>
            </a:r>
          </a:p>
        </p:txBody>
      </p:sp>
    </p:spTree>
    <p:extLst>
      <p:ext uri="{BB962C8B-B14F-4D97-AF65-F5344CB8AC3E}">
        <p14:creationId xmlns:p14="http://schemas.microsoft.com/office/powerpoint/2010/main" val="2411874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6C3A46-F8CD-1405-42C2-ADCAF4DF66F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4137C1D-576F-558D-35A1-02DA82955FBA}"/>
              </a:ext>
            </a:extLst>
          </p:cNvPr>
          <p:cNvSpPr txBox="1"/>
          <p:nvPr/>
        </p:nvSpPr>
        <p:spPr>
          <a:xfrm>
            <a:off x="269273" y="0"/>
            <a:ext cx="12865959" cy="711349"/>
          </a:xfrm>
          <a:prstGeom prst="rect">
            <a:avLst/>
          </a:prstGeom>
          <a:noFill/>
        </p:spPr>
        <p:txBody>
          <a:bodyPr wrap="square" rtlCol="0">
            <a:spAutoFit/>
          </a:bodyPr>
          <a:lstStyle/>
          <a:p>
            <a:pPr>
              <a:lnSpc>
                <a:spcPct val="120000"/>
              </a:lnSpc>
            </a:pPr>
            <a:r>
              <a:rPr lang="en-US" altLang="ko-KR" sz="3500" dirty="0">
                <a:solidFill>
                  <a:srgbClr val="314B74"/>
                </a:solidFill>
                <a:latin typeface="ONE Mobile Title" pitchFamily="2" charset="-127"/>
                <a:ea typeface="ONE Mobile Title" pitchFamily="2" charset="-127"/>
              </a:rPr>
              <a:t>7. Conclusion</a:t>
            </a:r>
          </a:p>
        </p:txBody>
      </p:sp>
      <p:sp>
        <p:nvSpPr>
          <p:cNvPr id="9" name="TextBox 8">
            <a:extLst>
              <a:ext uri="{FF2B5EF4-FFF2-40B4-BE49-F238E27FC236}">
                <a16:creationId xmlns:a16="http://schemas.microsoft.com/office/drawing/2014/main" id="{C6748CB4-0D4B-605F-FF81-8A4CBAD5CA1B}"/>
              </a:ext>
            </a:extLst>
          </p:cNvPr>
          <p:cNvSpPr txBox="1"/>
          <p:nvPr/>
        </p:nvSpPr>
        <p:spPr>
          <a:xfrm>
            <a:off x="989351" y="830096"/>
            <a:ext cx="10987845" cy="5748690"/>
          </a:xfrm>
          <a:prstGeom prst="rect">
            <a:avLst/>
          </a:prstGeom>
          <a:noFill/>
        </p:spPr>
        <p:txBody>
          <a:bodyPr wrap="square" rtlCol="0">
            <a:spAutoFit/>
          </a:bodyPr>
          <a:lstStyle/>
          <a:p>
            <a:pPr marL="800100" lvl="1" indent="-342900">
              <a:lnSpc>
                <a:spcPct val="120000"/>
              </a:lnSpc>
              <a:buFont typeface="Wingdings" pitchFamily="2" charset="2"/>
              <a:buChar char="Ø"/>
            </a:pPr>
            <a:r>
              <a:rPr lang="ko-KR" altLang="en-US" sz="2800" dirty="0">
                <a:solidFill>
                  <a:srgbClr val="314B74"/>
                </a:solidFill>
                <a:latin typeface="ONE Mobile Title" pitchFamily="2" charset="-127"/>
                <a:ea typeface="ONE Mobile Title" pitchFamily="2" charset="-127"/>
              </a:rPr>
              <a:t>기존 인코더</a:t>
            </a:r>
            <a:r>
              <a:rPr lang="en-US" altLang="ko-KR" sz="2800" dirty="0">
                <a:solidFill>
                  <a:srgbClr val="314B74"/>
                </a:solidFill>
                <a:latin typeface="ONE Mobile Title" pitchFamily="2" charset="-127"/>
                <a:ea typeface="ONE Mobile Title" pitchFamily="2" charset="-127"/>
              </a:rPr>
              <a:t>-</a:t>
            </a:r>
            <a:r>
              <a:rPr lang="ko-KR" altLang="en-US" sz="2800" dirty="0" err="1">
                <a:solidFill>
                  <a:srgbClr val="314B74"/>
                </a:solidFill>
                <a:latin typeface="ONE Mobile Title" pitchFamily="2" charset="-127"/>
                <a:ea typeface="ONE Mobile Title" pitchFamily="2" charset="-127"/>
              </a:rPr>
              <a:t>디코더</a:t>
            </a:r>
            <a:r>
              <a:rPr lang="ko-KR" altLang="en-US" sz="2800" dirty="0">
                <a:solidFill>
                  <a:srgbClr val="314B74"/>
                </a:solidFill>
                <a:latin typeface="ONE Mobile Title" pitchFamily="2" charset="-127"/>
                <a:ea typeface="ONE Mobile Title" pitchFamily="2" charset="-127"/>
              </a:rPr>
              <a:t> 모델의 </a:t>
            </a:r>
            <a:r>
              <a:rPr lang="ko-KR" altLang="en-US" sz="2800" dirty="0">
                <a:solidFill>
                  <a:srgbClr val="FF0000"/>
                </a:solidFill>
                <a:latin typeface="ONE Mobile Title" pitchFamily="2" charset="-127"/>
                <a:ea typeface="ONE Mobile Title" pitchFamily="2" charset="-127"/>
              </a:rPr>
              <a:t>고정 길이 벡터 문제는 긴 문장에서 번역 품질을 저하</a:t>
            </a:r>
          </a:p>
          <a:p>
            <a:pPr marL="800100" lvl="1" indent="-342900">
              <a:lnSpc>
                <a:spcPct val="120000"/>
              </a:lnSpc>
              <a:buFont typeface="Wingdings" pitchFamily="2" charset="2"/>
              <a:buChar char="Ø"/>
            </a:pPr>
            <a:r>
              <a:rPr lang="ko-KR" altLang="en-US" sz="2800" dirty="0">
                <a:solidFill>
                  <a:srgbClr val="314B74"/>
                </a:solidFill>
                <a:latin typeface="ONE Mobile Title" pitchFamily="2" charset="-127"/>
                <a:ea typeface="ONE Mobile Title" pitchFamily="2" charset="-127"/>
              </a:rPr>
              <a:t>이를 해결하기 위해 소프트</a:t>
            </a:r>
            <a:r>
              <a:rPr lang="en-US" altLang="ko-KR" sz="2800" dirty="0">
                <a:solidFill>
                  <a:srgbClr val="314B74"/>
                </a:solidFill>
                <a:latin typeface="ONE Mobile Title" pitchFamily="2" charset="-127"/>
                <a:ea typeface="ONE Mobile Title" pitchFamily="2" charset="-127"/>
              </a:rPr>
              <a:t>-</a:t>
            </a:r>
            <a:r>
              <a:rPr lang="ko-KR" altLang="en-US" sz="2800" dirty="0">
                <a:solidFill>
                  <a:srgbClr val="314B74"/>
                </a:solidFill>
                <a:latin typeface="ONE Mobile Title" pitchFamily="2" charset="-127"/>
                <a:ea typeface="ONE Mobile Title" pitchFamily="2" charset="-127"/>
              </a:rPr>
              <a:t>검색 기반 정렬을 도입한 </a:t>
            </a:r>
            <a:r>
              <a:rPr lang="en" altLang="ko-KR" sz="2800" dirty="0" err="1">
                <a:solidFill>
                  <a:srgbClr val="314B74"/>
                </a:solidFill>
                <a:latin typeface="ONE Mobile Title" pitchFamily="2" charset="-127"/>
                <a:ea typeface="ONE Mobile Title" pitchFamily="2" charset="-127"/>
              </a:rPr>
              <a:t>RNNsearch</a:t>
            </a:r>
            <a:r>
              <a:rPr lang="en" altLang="ko-KR" sz="2800" dirty="0">
                <a:solidFill>
                  <a:srgbClr val="314B74"/>
                </a:solidFill>
                <a:latin typeface="ONE Mobile Title" pitchFamily="2" charset="-127"/>
                <a:ea typeface="ONE Mobile Title" pitchFamily="2" charset="-127"/>
              </a:rPr>
              <a:t> </a:t>
            </a:r>
            <a:r>
              <a:rPr lang="ko-KR" altLang="en-US" sz="2800" dirty="0">
                <a:solidFill>
                  <a:srgbClr val="314B74"/>
                </a:solidFill>
                <a:latin typeface="ONE Mobile Title" pitchFamily="2" charset="-127"/>
                <a:ea typeface="ONE Mobile Title" pitchFamily="2" charset="-127"/>
              </a:rPr>
              <a:t>모델을 제안함</a:t>
            </a:r>
          </a:p>
          <a:p>
            <a:pPr marL="800100" lvl="1" indent="-342900">
              <a:lnSpc>
                <a:spcPct val="120000"/>
              </a:lnSpc>
              <a:buFont typeface="Wingdings" pitchFamily="2" charset="2"/>
              <a:buChar char="Ø"/>
            </a:pPr>
            <a:r>
              <a:rPr lang="ko-KR" altLang="en-US" sz="2800" dirty="0">
                <a:solidFill>
                  <a:srgbClr val="FF0000"/>
                </a:solidFill>
                <a:latin typeface="ONE Mobile Title" pitchFamily="2" charset="-127"/>
                <a:ea typeface="ONE Mobile Title" pitchFamily="2" charset="-127"/>
              </a:rPr>
              <a:t>제안된 모델은 긴 문장에서도 정보 손실을 줄이며 뛰어난 번역 품질을 보여줌</a:t>
            </a:r>
          </a:p>
          <a:p>
            <a:pPr marL="800100" lvl="1" indent="-342900">
              <a:lnSpc>
                <a:spcPct val="120000"/>
              </a:lnSpc>
              <a:buFont typeface="Wingdings" pitchFamily="2" charset="2"/>
              <a:buChar char="Ø"/>
            </a:pPr>
            <a:r>
              <a:rPr lang="ko-KR" altLang="en-US" sz="2800" dirty="0">
                <a:solidFill>
                  <a:srgbClr val="314B74"/>
                </a:solidFill>
                <a:latin typeface="ONE Mobile Title" pitchFamily="2" charset="-127"/>
                <a:ea typeface="ONE Mobile Title" pitchFamily="2" charset="-127"/>
              </a:rPr>
              <a:t>영어</a:t>
            </a:r>
            <a:r>
              <a:rPr lang="en-US" altLang="ko-KR" sz="2800" dirty="0">
                <a:solidFill>
                  <a:srgbClr val="314B74"/>
                </a:solidFill>
                <a:latin typeface="ONE Mobile Title" pitchFamily="2" charset="-127"/>
                <a:ea typeface="ONE Mobile Title" pitchFamily="2" charset="-127"/>
              </a:rPr>
              <a:t>-</a:t>
            </a:r>
            <a:r>
              <a:rPr lang="ko-KR" altLang="en-US" sz="2800" dirty="0">
                <a:solidFill>
                  <a:srgbClr val="314B74"/>
                </a:solidFill>
                <a:latin typeface="ONE Mobile Title" pitchFamily="2" charset="-127"/>
                <a:ea typeface="ONE Mobile Title" pitchFamily="2" charset="-127"/>
              </a:rPr>
              <a:t>프랑스어 번역 작업에서 구문 기반 시스템</a:t>
            </a:r>
            <a:r>
              <a:rPr lang="en-US" altLang="ko-KR" sz="2800" dirty="0">
                <a:solidFill>
                  <a:srgbClr val="314B74"/>
                </a:solidFill>
                <a:latin typeface="ONE Mobile Title" pitchFamily="2" charset="-127"/>
                <a:ea typeface="ONE Mobile Title" pitchFamily="2" charset="-127"/>
              </a:rPr>
              <a:t>(</a:t>
            </a:r>
            <a:r>
              <a:rPr lang="en" altLang="ko-KR" sz="2800" dirty="0">
                <a:solidFill>
                  <a:srgbClr val="314B74"/>
                </a:solidFill>
                <a:latin typeface="ONE Mobile Title" pitchFamily="2" charset="-127"/>
                <a:ea typeface="ONE Mobile Title" pitchFamily="2" charset="-127"/>
              </a:rPr>
              <a:t>Moses)</a:t>
            </a:r>
            <a:r>
              <a:rPr lang="ko-KR" altLang="en-US" sz="2800" dirty="0" err="1">
                <a:solidFill>
                  <a:srgbClr val="314B74"/>
                </a:solidFill>
                <a:latin typeface="ONE Mobile Title" pitchFamily="2" charset="-127"/>
                <a:ea typeface="ONE Mobile Title" pitchFamily="2" charset="-127"/>
              </a:rPr>
              <a:t>에</a:t>
            </a:r>
            <a:r>
              <a:rPr lang="ko-KR" altLang="en-US" sz="2800" dirty="0">
                <a:solidFill>
                  <a:srgbClr val="314B74"/>
                </a:solidFill>
                <a:latin typeface="ONE Mobile Title" pitchFamily="2" charset="-127"/>
                <a:ea typeface="ONE Mobile Title" pitchFamily="2" charset="-127"/>
              </a:rPr>
              <a:t> 필적하는 성능을 달성</a:t>
            </a:r>
          </a:p>
          <a:p>
            <a:pPr marL="800100" lvl="1" indent="-342900">
              <a:lnSpc>
                <a:spcPct val="120000"/>
              </a:lnSpc>
              <a:buFont typeface="Wingdings" pitchFamily="2" charset="2"/>
              <a:buChar char="Ø"/>
            </a:pPr>
            <a:r>
              <a:rPr lang="ko-KR" altLang="en-US" sz="2800" dirty="0">
                <a:solidFill>
                  <a:srgbClr val="314B74"/>
                </a:solidFill>
                <a:latin typeface="ONE Mobile Title" pitchFamily="2" charset="-127"/>
                <a:ea typeface="ONE Mobile Title" pitchFamily="2" charset="-127"/>
              </a:rPr>
              <a:t>향후 과제 </a:t>
            </a:r>
          </a:p>
          <a:p>
            <a:pPr marL="1257300" lvl="2" indent="-342900">
              <a:lnSpc>
                <a:spcPct val="120000"/>
              </a:lnSpc>
              <a:buFont typeface="Wingdings" pitchFamily="2" charset="2"/>
              <a:buChar char="Ø"/>
            </a:pPr>
            <a:r>
              <a:rPr lang="ko-KR" altLang="en-US" sz="2800" dirty="0">
                <a:solidFill>
                  <a:srgbClr val="314B74"/>
                </a:solidFill>
                <a:latin typeface="ONE Mobile Title" pitchFamily="2" charset="-127"/>
                <a:ea typeface="ONE Mobile Title" pitchFamily="2" charset="-127"/>
              </a:rPr>
              <a:t>희귀 단어 처리를 개선</a:t>
            </a:r>
          </a:p>
          <a:p>
            <a:pPr marL="1257300" lvl="2" indent="-342900">
              <a:lnSpc>
                <a:spcPct val="120000"/>
              </a:lnSpc>
              <a:buFont typeface="Wingdings" pitchFamily="2" charset="2"/>
              <a:buChar char="Ø"/>
            </a:pPr>
            <a:r>
              <a:rPr lang="en" altLang="ko-KR" sz="2800" dirty="0">
                <a:solidFill>
                  <a:srgbClr val="314B74"/>
                </a:solidFill>
                <a:latin typeface="ONE Mobile Title" pitchFamily="2" charset="-127"/>
                <a:ea typeface="ONE Mobile Title" pitchFamily="2" charset="-127"/>
              </a:rPr>
              <a:t>NMT</a:t>
            </a:r>
            <a:r>
              <a:rPr lang="ko-KR" altLang="en-US" sz="2800" dirty="0">
                <a:solidFill>
                  <a:srgbClr val="314B74"/>
                </a:solidFill>
                <a:latin typeface="ONE Mobile Title" pitchFamily="2" charset="-127"/>
                <a:ea typeface="ONE Mobile Title" pitchFamily="2" charset="-127"/>
              </a:rPr>
              <a:t>의 성능을 다른 언어와 문맥으로 확장</a:t>
            </a:r>
          </a:p>
        </p:txBody>
      </p:sp>
    </p:spTree>
    <p:extLst>
      <p:ext uri="{BB962C8B-B14F-4D97-AF65-F5344CB8AC3E}">
        <p14:creationId xmlns:p14="http://schemas.microsoft.com/office/powerpoint/2010/main" val="11832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AF571A-14B5-A81A-4093-9E5AB2825218}"/>
            </a:ext>
          </a:extLst>
        </p:cNvPr>
        <p:cNvGrpSpPr/>
        <p:nvPr/>
      </p:nvGrpSpPr>
      <p:grpSpPr>
        <a:xfrm>
          <a:off x="0" y="0"/>
          <a:ext cx="0" cy="0"/>
          <a:chOff x="0" y="0"/>
          <a:chExt cx="0" cy="0"/>
        </a:xfrm>
      </p:grpSpPr>
      <p:pic>
        <p:nvPicPr>
          <p:cNvPr id="4" name="그래픽 3">
            <a:extLst>
              <a:ext uri="{FF2B5EF4-FFF2-40B4-BE49-F238E27FC236}">
                <a16:creationId xmlns:a16="http://schemas.microsoft.com/office/drawing/2014/main" id="{2698E4CB-C2F1-1049-5C50-B5A48977274C}"/>
              </a:ext>
            </a:extLst>
          </p:cNvPr>
          <p:cNvPicPr>
            <a:picLocks noChangeAspect="1"/>
          </p:cNvPicPr>
          <p:nvPr/>
        </p:nvPicPr>
        <p:blipFill>
          <a:blip r:embed="rId2">
            <a:alphaModFix amt="40000"/>
            <a:extLst>
              <a:ext uri="{96DAC541-7B7A-43D3-8B79-37D633B846F1}">
                <asvg:svgBlip xmlns:asvg="http://schemas.microsoft.com/office/drawing/2016/SVG/main" r:embed="rId3"/>
              </a:ext>
            </a:extLst>
          </a:blip>
          <a:stretch>
            <a:fillRect/>
          </a:stretch>
        </p:blipFill>
        <p:spPr>
          <a:xfrm>
            <a:off x="8074966" y="2970156"/>
            <a:ext cx="2299758" cy="1880465"/>
          </a:xfrm>
          <a:prstGeom prst="rect">
            <a:avLst/>
          </a:prstGeom>
        </p:spPr>
      </p:pic>
      <p:pic>
        <p:nvPicPr>
          <p:cNvPr id="6" name="그래픽 5">
            <a:extLst>
              <a:ext uri="{FF2B5EF4-FFF2-40B4-BE49-F238E27FC236}">
                <a16:creationId xmlns:a16="http://schemas.microsoft.com/office/drawing/2014/main" id="{F62E5ADC-4839-6374-F863-98B9FA6B564B}"/>
              </a:ext>
            </a:extLst>
          </p:cNvPr>
          <p:cNvPicPr>
            <a:picLocks noChangeAspect="1"/>
          </p:cNvPicPr>
          <p:nvPr/>
        </p:nvPicPr>
        <p:blipFill>
          <a:blip r:embed="rId4">
            <a:alphaModFix amt="40000"/>
            <a:extLst>
              <a:ext uri="{96DAC541-7B7A-43D3-8B79-37D633B846F1}">
                <asvg:svgBlip xmlns:asvg="http://schemas.microsoft.com/office/drawing/2016/SVG/main" r:embed="rId5"/>
              </a:ext>
            </a:extLst>
          </a:blip>
          <a:stretch>
            <a:fillRect/>
          </a:stretch>
        </p:blipFill>
        <p:spPr>
          <a:xfrm>
            <a:off x="368620" y="1089691"/>
            <a:ext cx="2299758" cy="1880465"/>
          </a:xfrm>
          <a:prstGeom prst="rect">
            <a:avLst/>
          </a:prstGeom>
        </p:spPr>
      </p:pic>
      <p:sp>
        <p:nvSpPr>
          <p:cNvPr id="2" name="TextBox 1">
            <a:extLst>
              <a:ext uri="{FF2B5EF4-FFF2-40B4-BE49-F238E27FC236}">
                <a16:creationId xmlns:a16="http://schemas.microsoft.com/office/drawing/2014/main" id="{68D6FBA6-65B3-7051-FEC7-C730EB50DFEB}"/>
              </a:ext>
            </a:extLst>
          </p:cNvPr>
          <p:cNvSpPr txBox="1"/>
          <p:nvPr/>
        </p:nvSpPr>
        <p:spPr>
          <a:xfrm>
            <a:off x="3613601" y="2403558"/>
            <a:ext cx="4246129" cy="1133195"/>
          </a:xfrm>
          <a:prstGeom prst="rect">
            <a:avLst/>
          </a:prstGeom>
          <a:noFill/>
        </p:spPr>
        <p:txBody>
          <a:bodyPr wrap="square" rtlCol="0">
            <a:spAutoFit/>
          </a:bodyPr>
          <a:lstStyle/>
          <a:p>
            <a:pPr>
              <a:lnSpc>
                <a:spcPct val="120000"/>
              </a:lnSpc>
            </a:pPr>
            <a:r>
              <a:rPr lang="ko-KR" altLang="en-US" sz="6000" dirty="0">
                <a:solidFill>
                  <a:srgbClr val="314B74"/>
                </a:solidFill>
                <a:latin typeface="ONE Mobile Title" pitchFamily="2" charset="-127"/>
                <a:ea typeface="ONE Mobile Title" pitchFamily="2" charset="-127"/>
              </a:rPr>
              <a:t>감사합니다</a:t>
            </a:r>
            <a:r>
              <a:rPr lang="en-US" altLang="ko-KR" sz="6000" dirty="0">
                <a:solidFill>
                  <a:srgbClr val="314B74"/>
                </a:solidFill>
                <a:latin typeface="ONE Mobile Title" pitchFamily="2" charset="-127"/>
                <a:ea typeface="ONE Mobile Title" pitchFamily="2" charset="-127"/>
              </a:rPr>
              <a:t>!</a:t>
            </a:r>
          </a:p>
        </p:txBody>
      </p:sp>
    </p:spTree>
    <p:extLst>
      <p:ext uri="{BB962C8B-B14F-4D97-AF65-F5344CB8AC3E}">
        <p14:creationId xmlns:p14="http://schemas.microsoft.com/office/powerpoint/2010/main" val="1903656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1FFF6C-5C62-CB08-B704-B6D3A06C501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60D36BE-9E7B-B25E-BF0D-25C1226C3695}"/>
              </a:ext>
            </a:extLst>
          </p:cNvPr>
          <p:cNvSpPr txBox="1"/>
          <p:nvPr/>
        </p:nvSpPr>
        <p:spPr>
          <a:xfrm>
            <a:off x="269273" y="0"/>
            <a:ext cx="8463761" cy="924997"/>
          </a:xfrm>
          <a:prstGeom prst="rect">
            <a:avLst/>
          </a:prstGeom>
          <a:noFill/>
        </p:spPr>
        <p:txBody>
          <a:bodyPr wrap="square" rtlCol="0">
            <a:spAutoFit/>
          </a:bodyPr>
          <a:lstStyle/>
          <a:p>
            <a:pPr>
              <a:lnSpc>
                <a:spcPct val="120000"/>
              </a:lnSpc>
            </a:pPr>
            <a:r>
              <a:rPr lang="en" altLang="ko-KR" sz="4800" dirty="0">
                <a:solidFill>
                  <a:srgbClr val="314B74"/>
                </a:solidFill>
                <a:latin typeface="ONE Mobile Title" pitchFamily="2" charset="-127"/>
                <a:ea typeface="ONE Mobile Title" pitchFamily="2" charset="-127"/>
              </a:rPr>
              <a:t>ABSTRACT</a:t>
            </a:r>
            <a:endParaRPr lang="en-US" altLang="ko-KR" sz="4800" dirty="0">
              <a:solidFill>
                <a:srgbClr val="314B74"/>
              </a:solidFill>
              <a:latin typeface="ONE Mobile Title" pitchFamily="2" charset="-127"/>
              <a:ea typeface="ONE Mobile Title" pitchFamily="2" charset="-127"/>
            </a:endParaRPr>
          </a:p>
        </p:txBody>
      </p:sp>
      <p:sp>
        <p:nvSpPr>
          <p:cNvPr id="4" name="TextBox 3">
            <a:extLst>
              <a:ext uri="{FF2B5EF4-FFF2-40B4-BE49-F238E27FC236}">
                <a16:creationId xmlns:a16="http://schemas.microsoft.com/office/drawing/2014/main" id="{1E7088A4-8057-DF71-20D0-1BCEF9FB0F3B}"/>
              </a:ext>
            </a:extLst>
          </p:cNvPr>
          <p:cNvSpPr txBox="1"/>
          <p:nvPr/>
        </p:nvSpPr>
        <p:spPr>
          <a:xfrm>
            <a:off x="863029" y="912691"/>
            <a:ext cx="10294705" cy="5044714"/>
          </a:xfrm>
          <a:prstGeom prst="rect">
            <a:avLst/>
          </a:prstGeom>
          <a:noFill/>
        </p:spPr>
        <p:txBody>
          <a:bodyPr wrap="square" rtlCol="0">
            <a:spAutoFit/>
          </a:bodyPr>
          <a:lstStyle/>
          <a:p>
            <a:pPr marL="342900" indent="-342900">
              <a:lnSpc>
                <a:spcPct val="120000"/>
              </a:lnSpc>
              <a:buFont typeface="Wingdings" pitchFamily="2" charset="2"/>
              <a:buChar char="Ø"/>
            </a:pPr>
            <a:r>
              <a:rPr lang="en" altLang="ko-KR" sz="3000" dirty="0">
                <a:solidFill>
                  <a:srgbClr val="314B74"/>
                </a:solidFill>
                <a:latin typeface="ONE Mobile Title" pitchFamily="2" charset="-127"/>
                <a:ea typeface="ONE Mobile Title" pitchFamily="2" charset="-127"/>
              </a:rPr>
              <a:t>Neural Machine Translation(NMT)</a:t>
            </a:r>
            <a:r>
              <a:rPr lang="ko-KR" altLang="en-US" sz="3000" dirty="0">
                <a:solidFill>
                  <a:srgbClr val="314B74"/>
                </a:solidFill>
                <a:latin typeface="ONE Mobile Title" pitchFamily="2" charset="-127"/>
                <a:ea typeface="ONE Mobile Title" pitchFamily="2" charset="-127"/>
              </a:rPr>
              <a:t>는 단일 신경망을 사용해 번역 성능을 최적화하는 최근 제안된 접근법임</a:t>
            </a:r>
          </a:p>
          <a:p>
            <a:pPr marL="342900" indent="-342900">
              <a:lnSpc>
                <a:spcPct val="120000"/>
              </a:lnSpc>
              <a:buFont typeface="Wingdings" pitchFamily="2" charset="2"/>
              <a:buChar char="Ø"/>
            </a:pPr>
            <a:r>
              <a:rPr lang="ko-KR" altLang="en-US" sz="3000" dirty="0">
                <a:solidFill>
                  <a:srgbClr val="314B74"/>
                </a:solidFill>
                <a:latin typeface="ONE Mobile Title" pitchFamily="2" charset="-127"/>
                <a:ea typeface="ONE Mobile Title" pitchFamily="2" charset="-127"/>
              </a:rPr>
              <a:t>기존의 통계적 기계 번역</a:t>
            </a:r>
            <a:r>
              <a:rPr lang="en-US" altLang="ko-KR" sz="3000" dirty="0">
                <a:solidFill>
                  <a:srgbClr val="314B74"/>
                </a:solidFill>
                <a:latin typeface="ONE Mobile Title" pitchFamily="2" charset="-127"/>
                <a:ea typeface="ONE Mobile Title" pitchFamily="2" charset="-127"/>
              </a:rPr>
              <a:t>(</a:t>
            </a:r>
            <a:r>
              <a:rPr lang="en" altLang="ko-KR" sz="3000" dirty="0">
                <a:solidFill>
                  <a:srgbClr val="314B74"/>
                </a:solidFill>
                <a:latin typeface="ONE Mobile Title" pitchFamily="2" charset="-127"/>
                <a:ea typeface="ONE Mobile Title" pitchFamily="2" charset="-127"/>
              </a:rPr>
              <a:t>SMT)</a:t>
            </a:r>
            <a:r>
              <a:rPr lang="ko-KR" altLang="en-US" sz="3000" dirty="0">
                <a:solidFill>
                  <a:srgbClr val="314B74"/>
                </a:solidFill>
                <a:latin typeface="ONE Mobile Title" pitchFamily="2" charset="-127"/>
                <a:ea typeface="ONE Mobile Title" pitchFamily="2" charset="-127"/>
              </a:rPr>
              <a:t>과 달리</a:t>
            </a:r>
            <a:r>
              <a:rPr lang="en-US" altLang="ko-KR" sz="3000" dirty="0">
                <a:solidFill>
                  <a:srgbClr val="314B74"/>
                </a:solidFill>
                <a:latin typeface="ONE Mobile Title" pitchFamily="2" charset="-127"/>
                <a:ea typeface="ONE Mobile Title" pitchFamily="2" charset="-127"/>
              </a:rPr>
              <a:t>, </a:t>
            </a:r>
            <a:r>
              <a:rPr lang="en" altLang="ko-KR" sz="3000" dirty="0">
                <a:solidFill>
                  <a:srgbClr val="314B74"/>
                </a:solidFill>
                <a:latin typeface="ONE Mobile Title" pitchFamily="2" charset="-127"/>
                <a:ea typeface="ONE Mobile Title" pitchFamily="2" charset="-127"/>
              </a:rPr>
              <a:t>NMT</a:t>
            </a:r>
            <a:r>
              <a:rPr lang="ko-KR" altLang="en-US" sz="3000" dirty="0">
                <a:solidFill>
                  <a:srgbClr val="314B74"/>
                </a:solidFill>
                <a:latin typeface="ONE Mobile Title" pitchFamily="2" charset="-127"/>
                <a:ea typeface="ONE Mobile Title" pitchFamily="2" charset="-127"/>
              </a:rPr>
              <a:t>는 인코더</a:t>
            </a:r>
            <a:r>
              <a:rPr lang="en-US" altLang="ko-KR" sz="3000" dirty="0">
                <a:solidFill>
                  <a:srgbClr val="314B74"/>
                </a:solidFill>
                <a:latin typeface="ONE Mobile Title" pitchFamily="2" charset="-127"/>
                <a:ea typeface="ONE Mobile Title" pitchFamily="2" charset="-127"/>
              </a:rPr>
              <a:t>-</a:t>
            </a:r>
            <a:r>
              <a:rPr lang="ko-KR" altLang="en-US" sz="3000" dirty="0" err="1">
                <a:solidFill>
                  <a:srgbClr val="314B74"/>
                </a:solidFill>
                <a:latin typeface="ONE Mobile Title" pitchFamily="2" charset="-127"/>
                <a:ea typeface="ONE Mobile Title" pitchFamily="2" charset="-127"/>
              </a:rPr>
              <a:t>디코더</a:t>
            </a:r>
            <a:r>
              <a:rPr lang="ko-KR" altLang="en-US" sz="3000" dirty="0">
                <a:solidFill>
                  <a:srgbClr val="314B74"/>
                </a:solidFill>
                <a:latin typeface="ONE Mobile Title" pitchFamily="2" charset="-127"/>
                <a:ea typeface="ONE Mobile Title" pitchFamily="2" charset="-127"/>
              </a:rPr>
              <a:t> 구조를 통해 </a:t>
            </a:r>
            <a:r>
              <a:rPr lang="ko-KR" altLang="en-US" sz="3000" dirty="0">
                <a:solidFill>
                  <a:srgbClr val="FF0000"/>
                </a:solidFill>
                <a:latin typeface="ONE Mobile Title" pitchFamily="2" charset="-127"/>
                <a:ea typeface="ONE Mobile Title" pitchFamily="2" charset="-127"/>
              </a:rPr>
              <a:t>소스 문장을 고정 길이 벡터로 인코딩한 뒤 디코딩함</a:t>
            </a:r>
          </a:p>
          <a:p>
            <a:pPr marL="342900" indent="-342900">
              <a:lnSpc>
                <a:spcPct val="120000"/>
              </a:lnSpc>
              <a:buFont typeface="Wingdings" pitchFamily="2" charset="2"/>
              <a:buChar char="Ø"/>
            </a:pPr>
            <a:r>
              <a:rPr lang="ko-KR" altLang="en-US" sz="3000" dirty="0">
                <a:solidFill>
                  <a:srgbClr val="FF0000"/>
                </a:solidFill>
                <a:latin typeface="ONE Mobile Title" pitchFamily="2" charset="-127"/>
                <a:ea typeface="ONE Mobile Title" pitchFamily="2" charset="-127"/>
              </a:rPr>
              <a:t>고정 길이 벡터 사용이 성능 향상의 병목임을 지적</a:t>
            </a:r>
            <a:r>
              <a:rPr lang="ko-KR" altLang="en-US" sz="3000" dirty="0">
                <a:solidFill>
                  <a:srgbClr val="364E6F"/>
                </a:solidFill>
                <a:latin typeface="ONE Mobile Title" pitchFamily="2" charset="-127"/>
                <a:ea typeface="ONE Mobile Title" pitchFamily="2" charset="-127"/>
              </a:rPr>
              <a:t>하며</a:t>
            </a:r>
            <a:r>
              <a:rPr lang="en-US" altLang="ko-KR" sz="3000" dirty="0">
                <a:solidFill>
                  <a:srgbClr val="314B74"/>
                </a:solidFill>
                <a:latin typeface="ONE Mobile Title" pitchFamily="2" charset="-127"/>
                <a:ea typeface="ONE Mobile Title" pitchFamily="2" charset="-127"/>
              </a:rPr>
              <a:t>, </a:t>
            </a:r>
            <a:r>
              <a:rPr lang="ko-KR" altLang="en-US" sz="3000" dirty="0">
                <a:solidFill>
                  <a:srgbClr val="314B74"/>
                </a:solidFill>
                <a:latin typeface="ONE Mobile Title" pitchFamily="2" charset="-127"/>
                <a:ea typeface="ONE Mobile Title" pitchFamily="2" charset="-127"/>
              </a:rPr>
              <a:t>관련 부분을 자동으로 소프트 검색하는 방식을 제안함</a:t>
            </a:r>
          </a:p>
          <a:p>
            <a:pPr marL="342900" indent="-342900">
              <a:lnSpc>
                <a:spcPct val="120000"/>
              </a:lnSpc>
              <a:buFont typeface="Wingdings" pitchFamily="2" charset="2"/>
              <a:buChar char="Ø"/>
            </a:pPr>
            <a:r>
              <a:rPr lang="ko-KR" altLang="en-US" sz="3000" dirty="0">
                <a:solidFill>
                  <a:srgbClr val="314B74"/>
                </a:solidFill>
                <a:latin typeface="ONE Mobile Title" pitchFamily="2" charset="-127"/>
                <a:ea typeface="ONE Mobile Title" pitchFamily="2" charset="-127"/>
              </a:rPr>
              <a:t>이를 통해 영어</a:t>
            </a:r>
            <a:r>
              <a:rPr lang="en-US" altLang="ko-KR" sz="3000" dirty="0">
                <a:solidFill>
                  <a:srgbClr val="314B74"/>
                </a:solidFill>
                <a:latin typeface="ONE Mobile Title" pitchFamily="2" charset="-127"/>
                <a:ea typeface="ONE Mobile Title" pitchFamily="2" charset="-127"/>
              </a:rPr>
              <a:t>-</a:t>
            </a:r>
            <a:r>
              <a:rPr lang="ko-KR" altLang="en-US" sz="3000" dirty="0">
                <a:solidFill>
                  <a:srgbClr val="314B74"/>
                </a:solidFill>
                <a:latin typeface="ONE Mobile Title" pitchFamily="2" charset="-127"/>
                <a:ea typeface="ONE Mobile Title" pitchFamily="2" charset="-127"/>
              </a:rPr>
              <a:t>프랑스어 번역에서 </a:t>
            </a:r>
            <a:r>
              <a:rPr lang="en" altLang="ko-KR" sz="3000" dirty="0">
                <a:solidFill>
                  <a:srgbClr val="314B74"/>
                </a:solidFill>
                <a:latin typeface="ONE Mobile Title" pitchFamily="2" charset="-127"/>
                <a:ea typeface="ONE Mobile Title" pitchFamily="2" charset="-127"/>
              </a:rPr>
              <a:t>SOTA </a:t>
            </a:r>
            <a:r>
              <a:rPr lang="ko-KR" altLang="en-US" sz="3000" dirty="0">
                <a:solidFill>
                  <a:srgbClr val="314B74"/>
                </a:solidFill>
                <a:latin typeface="ONE Mobile Title" pitchFamily="2" charset="-127"/>
                <a:ea typeface="ONE Mobile Title" pitchFamily="2" charset="-127"/>
              </a:rPr>
              <a:t>시스템과 유사한 성능을 달성함</a:t>
            </a:r>
          </a:p>
        </p:txBody>
      </p:sp>
    </p:spTree>
    <p:extLst>
      <p:ext uri="{BB962C8B-B14F-4D97-AF65-F5344CB8AC3E}">
        <p14:creationId xmlns:p14="http://schemas.microsoft.com/office/powerpoint/2010/main" val="30758539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88DEDC-73A4-1E56-4243-D4AD714A653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7FF41D3-8F03-4127-C8B4-6AE2D88E5FF4}"/>
              </a:ext>
            </a:extLst>
          </p:cNvPr>
          <p:cNvSpPr txBox="1"/>
          <p:nvPr/>
        </p:nvSpPr>
        <p:spPr>
          <a:xfrm>
            <a:off x="269273" y="0"/>
            <a:ext cx="8463761" cy="924997"/>
          </a:xfrm>
          <a:prstGeom prst="rect">
            <a:avLst/>
          </a:prstGeom>
          <a:noFill/>
        </p:spPr>
        <p:txBody>
          <a:bodyPr wrap="square" rtlCol="0">
            <a:spAutoFit/>
          </a:bodyPr>
          <a:lstStyle/>
          <a:p>
            <a:pPr>
              <a:lnSpc>
                <a:spcPct val="120000"/>
              </a:lnSpc>
            </a:pPr>
            <a:r>
              <a:rPr lang="en" altLang="ko-KR" sz="4800" dirty="0">
                <a:solidFill>
                  <a:srgbClr val="314B74"/>
                </a:solidFill>
                <a:latin typeface="ONE Mobile Title" pitchFamily="2" charset="-127"/>
                <a:ea typeface="ONE Mobile Title" pitchFamily="2" charset="-127"/>
              </a:rPr>
              <a:t>1. Introduction</a:t>
            </a:r>
            <a:endParaRPr lang="en-US" altLang="ko-KR" sz="4800" dirty="0">
              <a:solidFill>
                <a:srgbClr val="314B74"/>
              </a:solidFill>
              <a:latin typeface="ONE Mobile Title" pitchFamily="2" charset="-127"/>
              <a:ea typeface="ONE Mobile Title" pitchFamily="2" charset="-127"/>
            </a:endParaRPr>
          </a:p>
        </p:txBody>
      </p:sp>
      <p:sp>
        <p:nvSpPr>
          <p:cNvPr id="4" name="TextBox 3">
            <a:extLst>
              <a:ext uri="{FF2B5EF4-FFF2-40B4-BE49-F238E27FC236}">
                <a16:creationId xmlns:a16="http://schemas.microsoft.com/office/drawing/2014/main" id="{E51F8B8E-3133-260B-E14D-61C2EA2E3205}"/>
              </a:ext>
            </a:extLst>
          </p:cNvPr>
          <p:cNvSpPr txBox="1"/>
          <p:nvPr/>
        </p:nvSpPr>
        <p:spPr>
          <a:xfrm>
            <a:off x="269273" y="912691"/>
            <a:ext cx="11653454" cy="5699189"/>
          </a:xfrm>
          <a:prstGeom prst="rect">
            <a:avLst/>
          </a:prstGeom>
          <a:noFill/>
        </p:spPr>
        <p:txBody>
          <a:bodyPr wrap="square" rtlCol="0">
            <a:spAutoFit/>
          </a:bodyPr>
          <a:lstStyle/>
          <a:p>
            <a:pPr marL="342900" indent="-342900">
              <a:lnSpc>
                <a:spcPct val="120000"/>
              </a:lnSpc>
              <a:buFont typeface="Wingdings" pitchFamily="2" charset="2"/>
              <a:buChar char="Ø"/>
            </a:pPr>
            <a:r>
              <a:rPr lang="en" altLang="ko-KR" sz="1450" dirty="0">
                <a:solidFill>
                  <a:srgbClr val="314B74"/>
                </a:solidFill>
                <a:latin typeface="ONE Mobile Title" pitchFamily="2" charset="-127"/>
                <a:ea typeface="ONE Mobile Title" pitchFamily="2" charset="-127"/>
              </a:rPr>
              <a:t>Neural Machine Translation (NMT)</a:t>
            </a:r>
            <a:r>
              <a:rPr lang="ko-KR" altLang="en-US" sz="1450" dirty="0">
                <a:solidFill>
                  <a:srgbClr val="314B74"/>
                </a:solidFill>
                <a:latin typeface="ONE Mobile Title" pitchFamily="2" charset="-127"/>
                <a:ea typeface="ONE Mobile Title" pitchFamily="2" charset="-127"/>
              </a:rPr>
              <a:t>의 등장 </a:t>
            </a:r>
          </a:p>
          <a:p>
            <a:pPr marL="800100" lvl="1" indent="-342900">
              <a:lnSpc>
                <a:spcPct val="120000"/>
              </a:lnSpc>
              <a:buFont typeface="Wingdings" pitchFamily="2" charset="2"/>
              <a:buChar char="Ø"/>
            </a:pPr>
            <a:r>
              <a:rPr lang="en" altLang="ko-KR" sz="1450" dirty="0">
                <a:solidFill>
                  <a:srgbClr val="314B74"/>
                </a:solidFill>
                <a:latin typeface="ONE Mobile Title" pitchFamily="2" charset="-127"/>
                <a:ea typeface="ONE Mobile Title" pitchFamily="2" charset="-127"/>
              </a:rPr>
              <a:t>NMT</a:t>
            </a:r>
            <a:r>
              <a:rPr lang="ko-KR" altLang="en-US" sz="1450" dirty="0">
                <a:solidFill>
                  <a:srgbClr val="314B74"/>
                </a:solidFill>
                <a:latin typeface="ONE Mobile Title" pitchFamily="2" charset="-127"/>
                <a:ea typeface="ONE Mobile Title" pitchFamily="2" charset="-127"/>
              </a:rPr>
              <a:t>는 </a:t>
            </a:r>
            <a:r>
              <a:rPr lang="en" altLang="ko-KR" sz="1450" dirty="0" err="1">
                <a:solidFill>
                  <a:srgbClr val="314B74"/>
                </a:solidFill>
                <a:latin typeface="ONE Mobile Title" pitchFamily="2" charset="-127"/>
                <a:ea typeface="ONE Mobile Title" pitchFamily="2" charset="-127"/>
              </a:rPr>
              <a:t>Kalchbrenner</a:t>
            </a:r>
            <a:r>
              <a:rPr lang="ko-KR" altLang="en-US" sz="1450" dirty="0">
                <a:solidFill>
                  <a:srgbClr val="314B74"/>
                </a:solidFill>
                <a:latin typeface="ONE Mobile Title" pitchFamily="2" charset="-127"/>
                <a:ea typeface="ONE Mobile Title" pitchFamily="2" charset="-127"/>
              </a:rPr>
              <a:t>와 </a:t>
            </a:r>
            <a:r>
              <a:rPr lang="en" altLang="ko-KR" sz="1450" dirty="0" err="1">
                <a:solidFill>
                  <a:srgbClr val="314B74"/>
                </a:solidFill>
                <a:latin typeface="ONE Mobile Title" pitchFamily="2" charset="-127"/>
                <a:ea typeface="ONE Mobile Title" pitchFamily="2" charset="-127"/>
              </a:rPr>
              <a:t>Blunsom</a:t>
            </a:r>
            <a:r>
              <a:rPr lang="en" altLang="ko-KR" sz="1450" dirty="0">
                <a:solidFill>
                  <a:srgbClr val="314B74"/>
                </a:solidFill>
                <a:latin typeface="ONE Mobile Title" pitchFamily="2" charset="-127"/>
                <a:ea typeface="ONE Mobile Title" pitchFamily="2" charset="-127"/>
              </a:rPr>
              <a:t>(2013), </a:t>
            </a:r>
            <a:r>
              <a:rPr lang="en" altLang="ko-KR" sz="1450" dirty="0" err="1">
                <a:solidFill>
                  <a:srgbClr val="314B74"/>
                </a:solidFill>
                <a:latin typeface="ONE Mobile Title" pitchFamily="2" charset="-127"/>
                <a:ea typeface="ONE Mobile Title" pitchFamily="2" charset="-127"/>
              </a:rPr>
              <a:t>Sutskever</a:t>
            </a:r>
            <a:r>
              <a:rPr lang="en" altLang="ko-KR" sz="1450" dirty="0">
                <a:solidFill>
                  <a:srgbClr val="314B74"/>
                </a:solidFill>
                <a:latin typeface="ONE Mobile Title" pitchFamily="2" charset="-127"/>
                <a:ea typeface="ONE Mobile Title" pitchFamily="2" charset="-127"/>
              </a:rPr>
              <a:t> et al.(2014), </a:t>
            </a:r>
            <a:r>
              <a:rPr lang="ko-KR" altLang="en-US" sz="1450" dirty="0">
                <a:solidFill>
                  <a:srgbClr val="314B74"/>
                </a:solidFill>
                <a:latin typeface="ONE Mobile Title" pitchFamily="2" charset="-127"/>
                <a:ea typeface="ONE Mobile Title" pitchFamily="2" charset="-127"/>
              </a:rPr>
              <a:t>그리고 </a:t>
            </a:r>
            <a:r>
              <a:rPr lang="en" altLang="ko-KR" sz="1450" dirty="0">
                <a:solidFill>
                  <a:srgbClr val="314B74"/>
                </a:solidFill>
                <a:latin typeface="ONE Mobile Title" pitchFamily="2" charset="-127"/>
                <a:ea typeface="ONE Mobile Title" pitchFamily="2" charset="-127"/>
              </a:rPr>
              <a:t>Cho et al.(2014b)</a:t>
            </a:r>
            <a:r>
              <a:rPr lang="ko-KR" altLang="en-US" sz="1450" dirty="0" err="1">
                <a:solidFill>
                  <a:srgbClr val="314B74"/>
                </a:solidFill>
                <a:latin typeface="ONE Mobile Title" pitchFamily="2" charset="-127"/>
                <a:ea typeface="ONE Mobile Title" pitchFamily="2" charset="-127"/>
              </a:rPr>
              <a:t>에</a:t>
            </a:r>
            <a:r>
              <a:rPr lang="ko-KR" altLang="en-US" sz="1450" dirty="0">
                <a:solidFill>
                  <a:srgbClr val="314B74"/>
                </a:solidFill>
                <a:latin typeface="ONE Mobile Title" pitchFamily="2" charset="-127"/>
                <a:ea typeface="ONE Mobile Title" pitchFamily="2" charset="-127"/>
              </a:rPr>
              <a:t> 의해 제안된 번역 방식</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기존의 구문 기반 번역 시스템</a:t>
            </a:r>
            <a:r>
              <a:rPr lang="en-US" altLang="ko-KR" sz="1450" dirty="0">
                <a:solidFill>
                  <a:srgbClr val="314B74"/>
                </a:solidFill>
                <a:latin typeface="ONE Mobile Title" pitchFamily="2" charset="-127"/>
                <a:ea typeface="ONE Mobile Title" pitchFamily="2" charset="-127"/>
              </a:rPr>
              <a:t>(</a:t>
            </a:r>
            <a:r>
              <a:rPr lang="en" altLang="ko-KR" sz="1450" dirty="0">
                <a:solidFill>
                  <a:srgbClr val="314B74"/>
                </a:solidFill>
                <a:latin typeface="ONE Mobile Title" pitchFamily="2" charset="-127"/>
                <a:ea typeface="ONE Mobile Title" pitchFamily="2" charset="-127"/>
              </a:rPr>
              <a:t>phrase-based translation system)</a:t>
            </a:r>
            <a:r>
              <a:rPr lang="ko-KR" altLang="en-US" sz="1450" dirty="0">
                <a:solidFill>
                  <a:srgbClr val="314B74"/>
                </a:solidFill>
                <a:latin typeface="ONE Mobile Title" pitchFamily="2" charset="-127"/>
                <a:ea typeface="ONE Mobile Title" pitchFamily="2" charset="-127"/>
              </a:rPr>
              <a:t>과 달리</a:t>
            </a:r>
            <a:r>
              <a:rPr lang="en-US" altLang="ko-KR" sz="1450" dirty="0">
                <a:solidFill>
                  <a:srgbClr val="314B74"/>
                </a:solidFill>
                <a:latin typeface="ONE Mobile Title" pitchFamily="2" charset="-127"/>
                <a:ea typeface="ONE Mobile Title" pitchFamily="2" charset="-127"/>
              </a:rPr>
              <a:t>, </a:t>
            </a:r>
            <a:r>
              <a:rPr lang="en" altLang="ko-KR" sz="1450" dirty="0">
                <a:solidFill>
                  <a:srgbClr val="314B74"/>
                </a:solidFill>
                <a:latin typeface="ONE Mobile Title" pitchFamily="2" charset="-127"/>
                <a:ea typeface="ONE Mobile Title" pitchFamily="2" charset="-127"/>
              </a:rPr>
              <a:t>NMT</a:t>
            </a:r>
            <a:r>
              <a:rPr lang="ko-KR" altLang="en-US" sz="1450" dirty="0">
                <a:solidFill>
                  <a:srgbClr val="314B74"/>
                </a:solidFill>
                <a:latin typeface="ONE Mobile Title" pitchFamily="2" charset="-127"/>
                <a:ea typeface="ONE Mobile Title" pitchFamily="2" charset="-127"/>
              </a:rPr>
              <a:t>는 단일 대규모 신경망을 통해 번역 시스템을 구축함</a:t>
            </a:r>
          </a:p>
          <a:p>
            <a:pPr marL="342900"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기존 번역 시스템의 한계 </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구문 기반 번역 시스템은 독립적으로 최적화된 여러 하위 구성 요소로 이루어져 있음</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이와 비교해</a:t>
            </a:r>
            <a:r>
              <a:rPr lang="en-US" altLang="ko-KR" sz="1450" dirty="0">
                <a:solidFill>
                  <a:srgbClr val="314B74"/>
                </a:solidFill>
                <a:latin typeface="ONE Mobile Title" pitchFamily="2" charset="-127"/>
                <a:ea typeface="ONE Mobile Title" pitchFamily="2" charset="-127"/>
              </a:rPr>
              <a:t>, </a:t>
            </a:r>
            <a:r>
              <a:rPr lang="en" altLang="ko-KR" sz="1450" dirty="0">
                <a:solidFill>
                  <a:srgbClr val="314B74"/>
                </a:solidFill>
                <a:latin typeface="ONE Mobile Title" pitchFamily="2" charset="-127"/>
                <a:ea typeface="ONE Mobile Title" pitchFamily="2" charset="-127"/>
              </a:rPr>
              <a:t>NMT</a:t>
            </a:r>
            <a:r>
              <a:rPr lang="ko-KR" altLang="en-US" sz="1450" dirty="0">
                <a:solidFill>
                  <a:srgbClr val="314B74"/>
                </a:solidFill>
                <a:latin typeface="ONE Mobile Title" pitchFamily="2" charset="-127"/>
                <a:ea typeface="ONE Mobile Title" pitchFamily="2" charset="-127"/>
              </a:rPr>
              <a:t>는 단일 신경망으로 소스 문장을 읽고 적절한 번역을 출력하도록 학습됨</a:t>
            </a:r>
          </a:p>
          <a:p>
            <a:pPr marL="342900" indent="-342900">
              <a:lnSpc>
                <a:spcPct val="120000"/>
              </a:lnSpc>
              <a:buFont typeface="Wingdings" pitchFamily="2" charset="2"/>
              <a:buChar char="Ø"/>
            </a:pPr>
            <a:r>
              <a:rPr lang="en" altLang="ko-KR" sz="1450" dirty="0">
                <a:solidFill>
                  <a:srgbClr val="314B74"/>
                </a:solidFill>
                <a:latin typeface="ONE Mobile Title" pitchFamily="2" charset="-127"/>
                <a:ea typeface="ONE Mobile Title" pitchFamily="2" charset="-127"/>
              </a:rPr>
              <a:t>Encoder–Decoder </a:t>
            </a:r>
            <a:r>
              <a:rPr lang="ko-KR" altLang="en-US" sz="1450" dirty="0">
                <a:solidFill>
                  <a:srgbClr val="314B74"/>
                </a:solidFill>
                <a:latin typeface="ONE Mobile Title" pitchFamily="2" charset="-127"/>
                <a:ea typeface="ONE Mobile Title" pitchFamily="2" charset="-127"/>
              </a:rPr>
              <a:t>구조의 특징 </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대부분의 </a:t>
            </a:r>
            <a:r>
              <a:rPr lang="en" altLang="ko-KR" sz="1450" dirty="0">
                <a:solidFill>
                  <a:srgbClr val="314B74"/>
                </a:solidFill>
                <a:latin typeface="ONE Mobile Title" pitchFamily="2" charset="-127"/>
                <a:ea typeface="ONE Mobile Title" pitchFamily="2" charset="-127"/>
              </a:rPr>
              <a:t>NMT </a:t>
            </a:r>
            <a:r>
              <a:rPr lang="ko-KR" altLang="en-US" sz="1450" dirty="0">
                <a:solidFill>
                  <a:srgbClr val="314B74"/>
                </a:solidFill>
                <a:latin typeface="ONE Mobile Title" pitchFamily="2" charset="-127"/>
                <a:ea typeface="ONE Mobile Title" pitchFamily="2" charset="-127"/>
              </a:rPr>
              <a:t>모델은 인코더</a:t>
            </a:r>
            <a:r>
              <a:rPr lang="en-US" altLang="ko-KR" sz="1450" dirty="0">
                <a:solidFill>
                  <a:srgbClr val="314B74"/>
                </a:solidFill>
                <a:latin typeface="ONE Mobile Title" pitchFamily="2" charset="-127"/>
                <a:ea typeface="ONE Mobile Title" pitchFamily="2" charset="-127"/>
              </a:rPr>
              <a:t>-</a:t>
            </a:r>
            <a:r>
              <a:rPr lang="ko-KR" altLang="en-US" sz="1450" dirty="0" err="1">
                <a:solidFill>
                  <a:srgbClr val="314B74"/>
                </a:solidFill>
                <a:latin typeface="ONE Mobile Title" pitchFamily="2" charset="-127"/>
                <a:ea typeface="ONE Mobile Title" pitchFamily="2" charset="-127"/>
              </a:rPr>
              <a:t>디코더</a:t>
            </a:r>
            <a:r>
              <a:rPr lang="ko-KR" altLang="en-US" sz="1450" dirty="0">
                <a:solidFill>
                  <a:srgbClr val="314B74"/>
                </a:solidFill>
                <a:latin typeface="ONE Mobile Title" pitchFamily="2" charset="-127"/>
                <a:ea typeface="ONE Mobile Title" pitchFamily="2" charset="-127"/>
              </a:rPr>
              <a:t> 구조임 </a:t>
            </a:r>
          </a:p>
          <a:p>
            <a:pPr marL="1257300" lvl="2"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인코더</a:t>
            </a:r>
            <a:r>
              <a:rPr lang="en-US" altLang="ko-KR" sz="1450" dirty="0">
                <a:solidFill>
                  <a:srgbClr val="314B74"/>
                </a:solidFill>
                <a:latin typeface="ONE Mobile Title" pitchFamily="2" charset="-127"/>
                <a:ea typeface="ONE Mobile Title" pitchFamily="2" charset="-127"/>
              </a:rPr>
              <a:t>: </a:t>
            </a:r>
            <a:r>
              <a:rPr lang="ko-KR" altLang="en-US" sz="1450" dirty="0">
                <a:solidFill>
                  <a:srgbClr val="314B74"/>
                </a:solidFill>
                <a:latin typeface="ONE Mobile Title" pitchFamily="2" charset="-127"/>
                <a:ea typeface="ONE Mobile Title" pitchFamily="2" charset="-127"/>
              </a:rPr>
              <a:t>소스 문장을 고정 길이 벡터로 인코딩함</a:t>
            </a:r>
          </a:p>
          <a:p>
            <a:pPr marL="1257300" lvl="2" indent="-342900">
              <a:lnSpc>
                <a:spcPct val="120000"/>
              </a:lnSpc>
              <a:buFont typeface="Wingdings" pitchFamily="2" charset="2"/>
              <a:buChar char="Ø"/>
            </a:pPr>
            <a:r>
              <a:rPr lang="ko-KR" altLang="en-US" sz="1450" dirty="0" err="1">
                <a:solidFill>
                  <a:srgbClr val="314B74"/>
                </a:solidFill>
                <a:latin typeface="ONE Mobile Title" pitchFamily="2" charset="-127"/>
                <a:ea typeface="ONE Mobile Title" pitchFamily="2" charset="-127"/>
              </a:rPr>
              <a:t>디코더</a:t>
            </a:r>
            <a:r>
              <a:rPr lang="en-US" altLang="ko-KR" sz="1450" dirty="0">
                <a:solidFill>
                  <a:srgbClr val="314B74"/>
                </a:solidFill>
                <a:latin typeface="ONE Mobile Title" pitchFamily="2" charset="-127"/>
                <a:ea typeface="ONE Mobile Title" pitchFamily="2" charset="-127"/>
              </a:rPr>
              <a:t>: </a:t>
            </a:r>
            <a:r>
              <a:rPr lang="ko-KR" altLang="en-US" sz="1450" dirty="0">
                <a:solidFill>
                  <a:srgbClr val="314B74"/>
                </a:solidFill>
                <a:latin typeface="ONE Mobile Title" pitchFamily="2" charset="-127"/>
                <a:ea typeface="ONE Mobile Title" pitchFamily="2" charset="-127"/>
              </a:rPr>
              <a:t>고정 길이 벡터를 기반으로 타겟 문장을 생성</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전체 시스템은 소스 문장이 주어졌을 때 정확한 번역이 생성될 확률을 최대화하도록 학습됨</a:t>
            </a:r>
          </a:p>
          <a:p>
            <a:pPr marL="342900" indent="-342900">
              <a:lnSpc>
                <a:spcPct val="120000"/>
              </a:lnSpc>
              <a:buFont typeface="Wingdings" pitchFamily="2" charset="2"/>
              <a:buChar char="Ø"/>
            </a:pPr>
            <a:r>
              <a:rPr lang="en" altLang="ko-KR" sz="1450" dirty="0">
                <a:solidFill>
                  <a:srgbClr val="314B74"/>
                </a:solidFill>
                <a:latin typeface="ONE Mobile Title" pitchFamily="2" charset="-127"/>
                <a:ea typeface="ONE Mobile Title" pitchFamily="2" charset="-127"/>
              </a:rPr>
              <a:t>Encoder–Decoder </a:t>
            </a:r>
            <a:r>
              <a:rPr lang="ko-KR" altLang="en-US" sz="1450" dirty="0">
                <a:solidFill>
                  <a:srgbClr val="314B74"/>
                </a:solidFill>
                <a:latin typeface="ONE Mobile Title" pitchFamily="2" charset="-127"/>
                <a:ea typeface="ONE Mobile Title" pitchFamily="2" charset="-127"/>
              </a:rPr>
              <a:t>구조의 문제점 </a:t>
            </a:r>
          </a:p>
          <a:p>
            <a:pPr marL="800100" lvl="1" indent="-342900">
              <a:lnSpc>
                <a:spcPct val="120000"/>
              </a:lnSpc>
              <a:buFont typeface="Wingdings" pitchFamily="2" charset="2"/>
              <a:buChar char="Ø"/>
            </a:pPr>
            <a:r>
              <a:rPr lang="ko-KR" altLang="en-US" sz="1450" dirty="0">
                <a:solidFill>
                  <a:srgbClr val="FF0000"/>
                </a:solidFill>
                <a:latin typeface="ONE Mobile Title" pitchFamily="2" charset="-127"/>
                <a:ea typeface="ONE Mobile Title" pitchFamily="2" charset="-127"/>
              </a:rPr>
              <a:t>고정 길이 벡터로 소스 문장의 모든 정보를 압축해야 한다는 제약이 존재</a:t>
            </a:r>
          </a:p>
          <a:p>
            <a:pPr marL="800100" lvl="1" indent="-342900">
              <a:lnSpc>
                <a:spcPct val="120000"/>
              </a:lnSpc>
              <a:buFont typeface="Wingdings" pitchFamily="2" charset="2"/>
              <a:buChar char="Ø"/>
            </a:pPr>
            <a:r>
              <a:rPr lang="ko-KR" altLang="en-US" sz="1450" dirty="0">
                <a:solidFill>
                  <a:srgbClr val="FF0000"/>
                </a:solidFill>
                <a:latin typeface="ONE Mobile Title" pitchFamily="2" charset="-127"/>
                <a:ea typeface="ONE Mobile Title" pitchFamily="2" charset="-127"/>
              </a:rPr>
              <a:t>특히</a:t>
            </a:r>
            <a:r>
              <a:rPr lang="en-US" altLang="ko-KR" sz="1450" dirty="0">
                <a:solidFill>
                  <a:srgbClr val="FF0000"/>
                </a:solidFill>
                <a:latin typeface="ONE Mobile Title" pitchFamily="2" charset="-127"/>
                <a:ea typeface="ONE Mobile Title" pitchFamily="2" charset="-127"/>
              </a:rPr>
              <a:t>, </a:t>
            </a:r>
            <a:r>
              <a:rPr lang="ko-KR" altLang="en-US" sz="1450" dirty="0">
                <a:solidFill>
                  <a:srgbClr val="FF0000"/>
                </a:solidFill>
                <a:latin typeface="ONE Mobile Title" pitchFamily="2" charset="-127"/>
                <a:ea typeface="ONE Mobile Title" pitchFamily="2" charset="-127"/>
              </a:rPr>
              <a:t>긴 문장의 경우 학습 데이터에 포함된 문장 길이를 초과하면 성능이 크게 저하됨</a:t>
            </a:r>
          </a:p>
          <a:p>
            <a:pPr marL="342900"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제안된 접근 방식 </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이 논문은 인코더</a:t>
            </a:r>
            <a:r>
              <a:rPr lang="en-US" altLang="ko-KR" sz="1450" dirty="0">
                <a:solidFill>
                  <a:srgbClr val="314B74"/>
                </a:solidFill>
                <a:latin typeface="ONE Mobile Title" pitchFamily="2" charset="-127"/>
                <a:ea typeface="ONE Mobile Title" pitchFamily="2" charset="-127"/>
              </a:rPr>
              <a:t>-</a:t>
            </a:r>
            <a:r>
              <a:rPr lang="ko-KR" altLang="en-US" sz="1450" dirty="0" err="1">
                <a:solidFill>
                  <a:srgbClr val="314B74"/>
                </a:solidFill>
                <a:latin typeface="ONE Mobile Title" pitchFamily="2" charset="-127"/>
                <a:ea typeface="ONE Mobile Title" pitchFamily="2" charset="-127"/>
              </a:rPr>
              <a:t>디코더</a:t>
            </a:r>
            <a:r>
              <a:rPr lang="ko-KR" altLang="en-US" sz="1450" dirty="0">
                <a:solidFill>
                  <a:srgbClr val="314B74"/>
                </a:solidFill>
                <a:latin typeface="ONE Mobile Title" pitchFamily="2" charset="-127"/>
                <a:ea typeface="ONE Mobile Title" pitchFamily="2" charset="-127"/>
              </a:rPr>
              <a:t> 구조의 고정 길이 벡터 문제를 해결하기 위한 확장 모델을 제안</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제안된 모델은 번역 과정에서 타겟 단어를 생성할 때 소스 문장에서 관련성이 높은 부분을 자동으로 검색</a:t>
            </a:r>
            <a:r>
              <a:rPr lang="en-US" altLang="ko-KR" sz="1450" dirty="0">
                <a:solidFill>
                  <a:srgbClr val="314B74"/>
                </a:solidFill>
                <a:latin typeface="ONE Mobile Title" pitchFamily="2" charset="-127"/>
                <a:ea typeface="ONE Mobile Title" pitchFamily="2" charset="-127"/>
              </a:rPr>
              <a:t>(</a:t>
            </a:r>
            <a:r>
              <a:rPr lang="en" altLang="ko-KR" sz="1450" dirty="0">
                <a:solidFill>
                  <a:srgbClr val="314B74"/>
                </a:solidFill>
                <a:latin typeface="ONE Mobile Title" pitchFamily="2" charset="-127"/>
                <a:ea typeface="ONE Mobile Title" pitchFamily="2" charset="-127"/>
              </a:rPr>
              <a:t>soft-search)</a:t>
            </a:r>
            <a:r>
              <a:rPr lang="ko-KR" altLang="en-US" sz="1450" dirty="0">
                <a:solidFill>
                  <a:srgbClr val="314B74"/>
                </a:solidFill>
                <a:latin typeface="ONE Mobile Title" pitchFamily="2" charset="-127"/>
                <a:ea typeface="ONE Mobile Title" pitchFamily="2" charset="-127"/>
              </a:rPr>
              <a:t>함</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이를 통해 모델이 명시적으로 세그먼트를 형성하지 않고도 필요한 정보를 효과적으로 활용할 수 있음</a:t>
            </a:r>
          </a:p>
          <a:p>
            <a:pPr marL="342900"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연구의 주요 성과 </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제안된 모델은 기존 구문 기반 번역 시스템에 필적하는 성능을 영어</a:t>
            </a:r>
            <a:r>
              <a:rPr lang="en-US" altLang="ko-KR" sz="1450" dirty="0">
                <a:solidFill>
                  <a:srgbClr val="314B74"/>
                </a:solidFill>
                <a:latin typeface="ONE Mobile Title" pitchFamily="2" charset="-127"/>
                <a:ea typeface="ONE Mobile Title" pitchFamily="2" charset="-127"/>
              </a:rPr>
              <a:t>-</a:t>
            </a:r>
            <a:r>
              <a:rPr lang="ko-KR" altLang="en-US" sz="1450" dirty="0">
                <a:solidFill>
                  <a:srgbClr val="314B74"/>
                </a:solidFill>
                <a:latin typeface="ONE Mobile Title" pitchFamily="2" charset="-127"/>
                <a:ea typeface="ONE Mobile Title" pitchFamily="2" charset="-127"/>
              </a:rPr>
              <a:t>프랑스어 번역 작업에서 달성함</a:t>
            </a:r>
          </a:p>
          <a:p>
            <a:pPr marL="800100" lvl="1" indent="-342900">
              <a:lnSpc>
                <a:spcPct val="120000"/>
              </a:lnSpc>
              <a:buFont typeface="Wingdings" pitchFamily="2" charset="2"/>
              <a:buChar char="Ø"/>
            </a:pPr>
            <a:r>
              <a:rPr lang="ko-KR" altLang="en-US" sz="1450" dirty="0">
                <a:solidFill>
                  <a:srgbClr val="314B74"/>
                </a:solidFill>
                <a:latin typeface="ONE Mobile Title" pitchFamily="2" charset="-127"/>
                <a:ea typeface="ONE Mobile Title" pitchFamily="2" charset="-127"/>
              </a:rPr>
              <a:t>정성적 분석에서는 모델이 찾아낸 소프트 정렬 결과가 직관적으로 타당한 것으로 나타남</a:t>
            </a:r>
          </a:p>
        </p:txBody>
      </p:sp>
    </p:spTree>
    <p:extLst>
      <p:ext uri="{BB962C8B-B14F-4D97-AF65-F5344CB8AC3E}">
        <p14:creationId xmlns:p14="http://schemas.microsoft.com/office/powerpoint/2010/main" val="1938803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206ECE-1EC0-FCE4-E917-28C79D8F508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69A14CA-6ABC-F2FA-E7BD-294F0CA12141}"/>
              </a:ext>
            </a:extLst>
          </p:cNvPr>
          <p:cNvSpPr txBox="1"/>
          <p:nvPr/>
        </p:nvSpPr>
        <p:spPr>
          <a:xfrm>
            <a:off x="269273" y="0"/>
            <a:ext cx="12027830" cy="716863"/>
          </a:xfrm>
          <a:prstGeom prst="rect">
            <a:avLst/>
          </a:prstGeom>
          <a:noFill/>
        </p:spPr>
        <p:txBody>
          <a:bodyPr wrap="square" rtlCol="0">
            <a:spAutoFit/>
          </a:bodyPr>
          <a:lstStyle/>
          <a:p>
            <a:pPr>
              <a:lnSpc>
                <a:spcPct val="120000"/>
              </a:lnSpc>
            </a:pPr>
            <a:r>
              <a:rPr lang="en" altLang="ko-KR" sz="3600" dirty="0">
                <a:solidFill>
                  <a:srgbClr val="314B74"/>
                </a:solidFill>
                <a:latin typeface="ONE Mobile Title" pitchFamily="2" charset="-127"/>
                <a:ea typeface="ONE Mobile Title" pitchFamily="2" charset="-127"/>
              </a:rPr>
              <a:t>2. BACKGROUND: NEURAL MACHINE TRANSLATION</a:t>
            </a:r>
            <a:endParaRPr lang="en-US" altLang="ko-KR" sz="3600" dirty="0">
              <a:solidFill>
                <a:srgbClr val="314B74"/>
              </a:solidFill>
              <a:latin typeface="ONE Mobile Title" pitchFamily="2" charset="-127"/>
              <a:ea typeface="ONE Mobile Title" pitchFamily="2" charset="-127"/>
            </a:endParaRPr>
          </a:p>
        </p:txBody>
      </p:sp>
      <p:sp>
        <p:nvSpPr>
          <p:cNvPr id="4" name="TextBox 3">
            <a:extLst>
              <a:ext uri="{FF2B5EF4-FFF2-40B4-BE49-F238E27FC236}">
                <a16:creationId xmlns:a16="http://schemas.microsoft.com/office/drawing/2014/main" id="{93381836-2202-CEC0-6C92-D81626FEDC6A}"/>
              </a:ext>
            </a:extLst>
          </p:cNvPr>
          <p:cNvSpPr txBox="1"/>
          <p:nvPr/>
        </p:nvSpPr>
        <p:spPr>
          <a:xfrm>
            <a:off x="863029" y="912691"/>
            <a:ext cx="10294705" cy="5383846"/>
          </a:xfrm>
          <a:prstGeom prst="rect">
            <a:avLst/>
          </a:prstGeom>
          <a:noFill/>
        </p:spPr>
        <p:txBody>
          <a:bodyPr wrap="square" rtlCol="0">
            <a:spAutoFit/>
          </a:bodyPr>
          <a:lstStyle/>
          <a:p>
            <a:pPr marL="342900" indent="-342900">
              <a:lnSpc>
                <a:spcPct val="120000"/>
              </a:lnSpc>
              <a:buFont typeface="Wingdings" pitchFamily="2" charset="2"/>
              <a:buChar char="Ø"/>
            </a:pPr>
            <a:r>
              <a:rPr lang="en-US" altLang="ko-KR" sz="2400" dirty="0">
                <a:solidFill>
                  <a:srgbClr val="314B74"/>
                </a:solidFill>
                <a:latin typeface="ONE Mobile Title" pitchFamily="2" charset="-127"/>
                <a:ea typeface="ONE Mobile Title" pitchFamily="2" charset="-127"/>
              </a:rPr>
              <a:t>1. </a:t>
            </a:r>
            <a:r>
              <a:rPr lang="ko-KR" altLang="en-US" sz="2400" dirty="0">
                <a:solidFill>
                  <a:srgbClr val="314B74"/>
                </a:solidFill>
                <a:latin typeface="ONE Mobile Title" pitchFamily="2" charset="-127"/>
                <a:ea typeface="ONE Mobile Title" pitchFamily="2" charset="-127"/>
              </a:rPr>
              <a:t>번역의 확률적 정의</a:t>
            </a:r>
          </a:p>
          <a:p>
            <a:pPr marL="800100" lvl="1"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번역은 소스 문장이 주어졌을 때</a:t>
            </a:r>
            <a:r>
              <a:rPr lang="en-US" altLang="ko-KR" sz="2400" dirty="0">
                <a:solidFill>
                  <a:srgbClr val="314B74"/>
                </a:solidFill>
                <a:latin typeface="ONE Mobile Title" pitchFamily="2" charset="-127"/>
                <a:ea typeface="ONE Mobile Title" pitchFamily="2" charset="-127"/>
              </a:rPr>
              <a:t>, </a:t>
            </a:r>
            <a:r>
              <a:rPr lang="ko-KR" altLang="en-US" sz="2400" dirty="0">
                <a:solidFill>
                  <a:srgbClr val="314B74"/>
                </a:solidFill>
                <a:latin typeface="ONE Mobile Title" pitchFamily="2" charset="-127"/>
                <a:ea typeface="ONE Mobile Title" pitchFamily="2" charset="-127"/>
              </a:rPr>
              <a:t>조건부 확률 </a:t>
            </a:r>
            <a:r>
              <a:rPr lang="en" altLang="ko-KR" sz="2400" dirty="0">
                <a:solidFill>
                  <a:srgbClr val="314B74"/>
                </a:solidFill>
                <a:latin typeface="ONE Mobile Title" pitchFamily="2" charset="-127"/>
                <a:ea typeface="ONE Mobile Title" pitchFamily="2" charset="-127"/>
              </a:rPr>
              <a:t>P(</a:t>
            </a:r>
            <a:r>
              <a:rPr lang="en" altLang="ko-KR" sz="2400" dirty="0" err="1">
                <a:solidFill>
                  <a:srgbClr val="314B74"/>
                </a:solidFill>
                <a:latin typeface="ONE Mobile Title" pitchFamily="2" charset="-127"/>
                <a:ea typeface="ONE Mobile Title" pitchFamily="2" charset="-127"/>
              </a:rPr>
              <a:t>y∣x</a:t>
            </a:r>
            <a:r>
              <a:rPr lang="en" altLang="ko-KR" sz="2400" dirty="0">
                <a:solidFill>
                  <a:srgbClr val="314B74"/>
                </a:solidFill>
                <a:latin typeface="ONE Mobile Title" pitchFamily="2" charset="-127"/>
                <a:ea typeface="ONE Mobile Title" pitchFamily="2" charset="-127"/>
              </a:rPr>
              <a:t>)</a:t>
            </a:r>
            <a:r>
              <a:rPr lang="ko-KR" altLang="en-US" sz="2400" dirty="0" err="1">
                <a:solidFill>
                  <a:srgbClr val="314B74"/>
                </a:solidFill>
                <a:latin typeface="ONE Mobile Title" pitchFamily="2" charset="-127"/>
                <a:ea typeface="ONE Mobile Title" pitchFamily="2" charset="-127"/>
              </a:rPr>
              <a:t>를</a:t>
            </a:r>
            <a:r>
              <a:rPr lang="ko-KR" altLang="en-US" sz="2400" dirty="0">
                <a:solidFill>
                  <a:srgbClr val="314B74"/>
                </a:solidFill>
                <a:latin typeface="ONE Mobile Title" pitchFamily="2" charset="-127"/>
                <a:ea typeface="ONE Mobile Title" pitchFamily="2" charset="-127"/>
              </a:rPr>
              <a:t> 최대화하는 타겟 문장 </a:t>
            </a:r>
            <a:r>
              <a:rPr lang="en" altLang="ko-KR" sz="2400" dirty="0">
                <a:solidFill>
                  <a:srgbClr val="314B74"/>
                </a:solidFill>
                <a:latin typeface="ONE Mobile Title" pitchFamily="2" charset="-127"/>
                <a:ea typeface="ONE Mobile Title" pitchFamily="2" charset="-127"/>
              </a:rPr>
              <a:t>y</a:t>
            </a:r>
            <a:r>
              <a:rPr lang="ko-KR" altLang="en-US" sz="2400" dirty="0" err="1">
                <a:solidFill>
                  <a:srgbClr val="314B74"/>
                </a:solidFill>
                <a:latin typeface="ONE Mobile Title" pitchFamily="2" charset="-127"/>
                <a:ea typeface="ONE Mobile Title" pitchFamily="2" charset="-127"/>
              </a:rPr>
              <a:t>를</a:t>
            </a:r>
            <a:r>
              <a:rPr lang="ko-KR" altLang="en-US" sz="2400" dirty="0">
                <a:solidFill>
                  <a:srgbClr val="314B74"/>
                </a:solidFill>
                <a:latin typeface="ONE Mobile Title" pitchFamily="2" charset="-127"/>
                <a:ea typeface="ONE Mobile Title" pitchFamily="2" charset="-127"/>
              </a:rPr>
              <a:t> 찾는 문제로 정의됨</a:t>
            </a:r>
          </a:p>
          <a:p>
            <a:pPr marL="800100" lvl="1"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신경 기계 번역</a:t>
            </a:r>
            <a:r>
              <a:rPr lang="en-US" altLang="ko-KR" sz="2400" dirty="0">
                <a:solidFill>
                  <a:srgbClr val="314B74"/>
                </a:solidFill>
                <a:latin typeface="ONE Mobile Title" pitchFamily="2" charset="-127"/>
                <a:ea typeface="ONE Mobile Title" pitchFamily="2" charset="-127"/>
              </a:rPr>
              <a:t>(</a:t>
            </a:r>
            <a:r>
              <a:rPr lang="en" altLang="ko-KR" sz="2400" dirty="0">
                <a:solidFill>
                  <a:srgbClr val="314B74"/>
                </a:solidFill>
                <a:latin typeface="ONE Mobile Title" pitchFamily="2" charset="-127"/>
                <a:ea typeface="ONE Mobile Title" pitchFamily="2" charset="-127"/>
              </a:rPr>
              <a:t>NMT)</a:t>
            </a:r>
            <a:r>
              <a:rPr lang="ko-KR" altLang="en-US" sz="2400" dirty="0">
                <a:solidFill>
                  <a:srgbClr val="314B74"/>
                </a:solidFill>
                <a:latin typeface="ONE Mobile Title" pitchFamily="2" charset="-127"/>
                <a:ea typeface="ONE Mobile Title" pitchFamily="2" charset="-127"/>
              </a:rPr>
              <a:t>은 이 조건부 확률을 병렬 데이터로 학습하는 모델을 설계하는 데 중점을 둠</a:t>
            </a:r>
          </a:p>
          <a:p>
            <a:pPr marL="800100" lvl="1"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학습된 조건부 확률을 기반으로</a:t>
            </a:r>
            <a:r>
              <a:rPr lang="en-US" altLang="ko-KR" sz="2400" dirty="0">
                <a:solidFill>
                  <a:srgbClr val="314B74"/>
                </a:solidFill>
                <a:latin typeface="ONE Mobile Title" pitchFamily="2" charset="-127"/>
                <a:ea typeface="ONE Mobile Title" pitchFamily="2" charset="-127"/>
              </a:rPr>
              <a:t>, </a:t>
            </a:r>
            <a:r>
              <a:rPr lang="ko-KR" altLang="en-US" sz="2400" dirty="0">
                <a:solidFill>
                  <a:srgbClr val="314B74"/>
                </a:solidFill>
                <a:latin typeface="ONE Mobile Title" pitchFamily="2" charset="-127"/>
                <a:ea typeface="ONE Mobile Title" pitchFamily="2" charset="-127"/>
              </a:rPr>
              <a:t>모델은 가장 높은 확률의 타겟 문장을 생성함</a:t>
            </a:r>
          </a:p>
          <a:p>
            <a:pPr marL="342900" indent="-342900">
              <a:lnSpc>
                <a:spcPct val="120000"/>
              </a:lnSpc>
              <a:buFont typeface="Wingdings" pitchFamily="2" charset="2"/>
              <a:buChar char="Ø"/>
            </a:pPr>
            <a:r>
              <a:rPr lang="en-US" altLang="ko-KR" sz="2400" dirty="0">
                <a:solidFill>
                  <a:srgbClr val="314B74"/>
                </a:solidFill>
                <a:latin typeface="ONE Mobile Title" pitchFamily="2" charset="-127"/>
                <a:ea typeface="ONE Mobile Title" pitchFamily="2" charset="-127"/>
              </a:rPr>
              <a:t>2. </a:t>
            </a:r>
            <a:r>
              <a:rPr lang="ko-KR" altLang="en-US" sz="2400" dirty="0">
                <a:solidFill>
                  <a:srgbClr val="314B74"/>
                </a:solidFill>
                <a:latin typeface="ONE Mobile Title" pitchFamily="2" charset="-127"/>
                <a:ea typeface="ONE Mobile Title" pitchFamily="2" charset="-127"/>
              </a:rPr>
              <a:t>기존 신경망 기반 접근법</a:t>
            </a:r>
          </a:p>
          <a:p>
            <a:pPr marL="800100" lvl="1"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최근 연구들은 신경망을 사용하여 </a:t>
            </a:r>
            <a:r>
              <a:rPr lang="ko-KR" altLang="en-US" sz="2400" dirty="0">
                <a:solidFill>
                  <a:srgbClr val="FF0000"/>
                </a:solidFill>
                <a:latin typeface="ONE Mobile Title" pitchFamily="2" charset="-127"/>
                <a:ea typeface="ONE Mobile Title" pitchFamily="2" charset="-127"/>
              </a:rPr>
              <a:t>조건부 확률을 직접 학습하는 접근법을 </a:t>
            </a:r>
            <a:r>
              <a:rPr lang="ko-KR" altLang="en-US" sz="2400" dirty="0">
                <a:solidFill>
                  <a:srgbClr val="314B74"/>
                </a:solidFill>
                <a:latin typeface="ONE Mobile Title" pitchFamily="2" charset="-127"/>
                <a:ea typeface="ONE Mobile Title" pitchFamily="2" charset="-127"/>
              </a:rPr>
              <a:t>제안했는데 일반적으로 두 가지 주요 구성 요소를 포함함 </a:t>
            </a:r>
          </a:p>
          <a:p>
            <a:pPr marL="800100" lvl="1"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인코더</a:t>
            </a:r>
            <a:r>
              <a:rPr lang="en-US" altLang="ko-KR" sz="2400" dirty="0">
                <a:solidFill>
                  <a:srgbClr val="314B74"/>
                </a:solidFill>
                <a:latin typeface="ONE Mobile Title" pitchFamily="2" charset="-127"/>
                <a:ea typeface="ONE Mobile Title" pitchFamily="2" charset="-127"/>
              </a:rPr>
              <a:t>(</a:t>
            </a:r>
            <a:r>
              <a:rPr lang="en" altLang="ko-KR" sz="2400" dirty="0">
                <a:solidFill>
                  <a:srgbClr val="314B74"/>
                </a:solidFill>
                <a:latin typeface="ONE Mobile Title" pitchFamily="2" charset="-127"/>
                <a:ea typeface="ONE Mobile Title" pitchFamily="2" charset="-127"/>
              </a:rPr>
              <a:t>Encoder): </a:t>
            </a:r>
            <a:r>
              <a:rPr lang="ko-KR" altLang="en-US" sz="2400" dirty="0">
                <a:solidFill>
                  <a:srgbClr val="314B74"/>
                </a:solidFill>
                <a:latin typeface="ONE Mobile Title" pitchFamily="2" charset="-127"/>
                <a:ea typeface="ONE Mobile Title" pitchFamily="2" charset="-127"/>
              </a:rPr>
              <a:t>소스 문장을 인코딩하여 고정 길이 벡터로 변환</a:t>
            </a:r>
          </a:p>
          <a:p>
            <a:pPr marL="800100" lvl="1" indent="-342900">
              <a:lnSpc>
                <a:spcPct val="120000"/>
              </a:lnSpc>
              <a:buFont typeface="Wingdings" pitchFamily="2" charset="2"/>
              <a:buChar char="Ø"/>
            </a:pPr>
            <a:r>
              <a:rPr lang="ko-KR" altLang="en-US" sz="2400" dirty="0" err="1">
                <a:solidFill>
                  <a:srgbClr val="314B74"/>
                </a:solidFill>
                <a:latin typeface="ONE Mobile Title" pitchFamily="2" charset="-127"/>
                <a:ea typeface="ONE Mobile Title" pitchFamily="2" charset="-127"/>
              </a:rPr>
              <a:t>디코더</a:t>
            </a:r>
            <a:r>
              <a:rPr lang="en-US" altLang="ko-KR" sz="2400" dirty="0">
                <a:solidFill>
                  <a:srgbClr val="314B74"/>
                </a:solidFill>
                <a:latin typeface="ONE Mobile Title" pitchFamily="2" charset="-127"/>
                <a:ea typeface="ONE Mobile Title" pitchFamily="2" charset="-127"/>
              </a:rPr>
              <a:t>(</a:t>
            </a:r>
            <a:r>
              <a:rPr lang="en" altLang="ko-KR" sz="2400" dirty="0">
                <a:solidFill>
                  <a:srgbClr val="314B74"/>
                </a:solidFill>
                <a:latin typeface="ONE Mobile Title" pitchFamily="2" charset="-127"/>
                <a:ea typeface="ONE Mobile Title" pitchFamily="2" charset="-127"/>
              </a:rPr>
              <a:t>Decoder): </a:t>
            </a:r>
            <a:r>
              <a:rPr lang="ko-KR" altLang="en-US" sz="2400" dirty="0" err="1">
                <a:solidFill>
                  <a:srgbClr val="314B74"/>
                </a:solidFill>
                <a:latin typeface="ONE Mobile Title" pitchFamily="2" charset="-127"/>
                <a:ea typeface="ONE Mobile Title" pitchFamily="2" charset="-127"/>
              </a:rPr>
              <a:t>인코딩된</a:t>
            </a:r>
            <a:r>
              <a:rPr lang="ko-KR" altLang="en-US" sz="2400" dirty="0">
                <a:solidFill>
                  <a:srgbClr val="314B74"/>
                </a:solidFill>
                <a:latin typeface="ONE Mobile Title" pitchFamily="2" charset="-127"/>
                <a:ea typeface="ONE Mobile Title" pitchFamily="2" charset="-127"/>
              </a:rPr>
              <a:t> 벡터를 바탕으로 타겟 문장을 디코딩</a:t>
            </a:r>
            <a:endParaRPr lang="en-US" altLang="ko-KR" sz="2400" dirty="0">
              <a:solidFill>
                <a:srgbClr val="314B74"/>
              </a:solidFill>
              <a:latin typeface="ONE Mobile Title" pitchFamily="2" charset="-127"/>
              <a:ea typeface="ONE Mobile Title" pitchFamily="2" charset="-127"/>
            </a:endParaRPr>
          </a:p>
        </p:txBody>
      </p:sp>
    </p:spTree>
    <p:extLst>
      <p:ext uri="{BB962C8B-B14F-4D97-AF65-F5344CB8AC3E}">
        <p14:creationId xmlns:p14="http://schemas.microsoft.com/office/powerpoint/2010/main" val="2969248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C292F-EA59-62E1-621A-6E951D0FAEE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8789804-1EEB-8F98-625F-743B2AF471EF}"/>
              </a:ext>
            </a:extLst>
          </p:cNvPr>
          <p:cNvSpPr txBox="1"/>
          <p:nvPr/>
        </p:nvSpPr>
        <p:spPr>
          <a:xfrm>
            <a:off x="269273" y="0"/>
            <a:ext cx="12027830" cy="716863"/>
          </a:xfrm>
          <a:prstGeom prst="rect">
            <a:avLst/>
          </a:prstGeom>
          <a:noFill/>
        </p:spPr>
        <p:txBody>
          <a:bodyPr wrap="square" rtlCol="0">
            <a:spAutoFit/>
          </a:bodyPr>
          <a:lstStyle/>
          <a:p>
            <a:pPr>
              <a:lnSpc>
                <a:spcPct val="120000"/>
              </a:lnSpc>
            </a:pPr>
            <a:r>
              <a:rPr lang="en" altLang="ko-KR" sz="3600" dirty="0">
                <a:solidFill>
                  <a:srgbClr val="314B74"/>
                </a:solidFill>
                <a:latin typeface="ONE Mobile Title" pitchFamily="2" charset="-127"/>
                <a:ea typeface="ONE Mobile Title" pitchFamily="2" charset="-127"/>
              </a:rPr>
              <a:t>2. BACKGROUND: NEURAL MACHINE TRANSLATION</a:t>
            </a:r>
            <a:endParaRPr lang="en-US" altLang="ko-KR" sz="3600" dirty="0">
              <a:solidFill>
                <a:srgbClr val="314B74"/>
              </a:solidFill>
              <a:latin typeface="ONE Mobile Title" pitchFamily="2" charset="-127"/>
              <a:ea typeface="ONE Mobile Title" pitchFamily="2" charset="-127"/>
            </a:endParaRPr>
          </a:p>
        </p:txBody>
      </p:sp>
      <p:sp>
        <p:nvSpPr>
          <p:cNvPr id="4" name="TextBox 3">
            <a:extLst>
              <a:ext uri="{FF2B5EF4-FFF2-40B4-BE49-F238E27FC236}">
                <a16:creationId xmlns:a16="http://schemas.microsoft.com/office/drawing/2014/main" id="{E35173E8-5B91-5F3C-6346-3C39F5E3E239}"/>
              </a:ext>
            </a:extLst>
          </p:cNvPr>
          <p:cNvSpPr txBox="1"/>
          <p:nvPr/>
        </p:nvSpPr>
        <p:spPr>
          <a:xfrm>
            <a:off x="863029" y="912691"/>
            <a:ext cx="10294705" cy="4871270"/>
          </a:xfrm>
          <a:prstGeom prst="rect">
            <a:avLst/>
          </a:prstGeom>
          <a:noFill/>
        </p:spPr>
        <p:txBody>
          <a:bodyPr wrap="square" rtlCol="0">
            <a:spAutoFit/>
          </a:bodyPr>
          <a:lstStyle/>
          <a:p>
            <a:pPr marL="342900" indent="-342900">
              <a:lnSpc>
                <a:spcPct val="120000"/>
              </a:lnSpc>
              <a:buFont typeface="Wingdings" pitchFamily="2" charset="2"/>
              <a:buChar char="Ø"/>
            </a:pPr>
            <a:r>
              <a:rPr lang="en-US" altLang="ko-KR" sz="2000" dirty="0">
                <a:solidFill>
                  <a:srgbClr val="314B74"/>
                </a:solidFill>
                <a:latin typeface="ONE Mobile Title" pitchFamily="2" charset="-127"/>
                <a:ea typeface="ONE Mobile Title" pitchFamily="2" charset="-127"/>
              </a:rPr>
              <a:t>3. Encoder-Decoder </a:t>
            </a:r>
            <a:r>
              <a:rPr lang="ko-KR" altLang="en-US" sz="2000" dirty="0">
                <a:solidFill>
                  <a:srgbClr val="314B74"/>
                </a:solidFill>
                <a:latin typeface="ONE Mobile Title" pitchFamily="2" charset="-127"/>
                <a:ea typeface="ONE Mobile Title" pitchFamily="2" charset="-127"/>
              </a:rPr>
              <a:t>구조</a:t>
            </a:r>
            <a:endParaRPr lang="en-US" altLang="ko-KR" sz="2000" dirty="0">
              <a:solidFill>
                <a:srgbClr val="314B74"/>
              </a:solidFill>
              <a:latin typeface="ONE Mobile Title" pitchFamily="2" charset="-127"/>
              <a:ea typeface="ONE Mobile Title" pitchFamily="2" charset="-127"/>
            </a:endParaRPr>
          </a:p>
          <a:p>
            <a:pPr marL="800100" lvl="1"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인코더는 소스 문장을 벡터 </a:t>
            </a:r>
            <a:r>
              <a:rPr lang="en" altLang="ko-KR" sz="2000" dirty="0">
                <a:solidFill>
                  <a:srgbClr val="314B74"/>
                </a:solidFill>
                <a:latin typeface="ONE Mobile Title" pitchFamily="2" charset="-127"/>
                <a:ea typeface="ONE Mobile Title" pitchFamily="2" charset="-127"/>
              </a:rPr>
              <a:t>c</a:t>
            </a:r>
            <a:r>
              <a:rPr lang="ko-KR" altLang="en-US" sz="2000" dirty="0">
                <a:solidFill>
                  <a:srgbClr val="314B74"/>
                </a:solidFill>
                <a:latin typeface="ONE Mobile Title" pitchFamily="2" charset="-127"/>
                <a:ea typeface="ONE Mobile Title" pitchFamily="2" charset="-127"/>
              </a:rPr>
              <a:t>로 요약합니다</a:t>
            </a:r>
            <a:r>
              <a:rPr lang="en-US" altLang="ko-KR" sz="2000" dirty="0">
                <a:solidFill>
                  <a:srgbClr val="314B74"/>
                </a:solidFill>
                <a:latin typeface="ONE Mobile Title" pitchFamily="2" charset="-127"/>
                <a:ea typeface="ONE Mobile Title" pitchFamily="2" charset="-127"/>
              </a:rPr>
              <a:t>. </a:t>
            </a:r>
          </a:p>
          <a:p>
            <a:pPr marL="1257300" lvl="2" indent="-342900">
              <a:lnSpc>
                <a:spcPct val="120000"/>
              </a:lnSpc>
              <a:buFont typeface="Wingdings" pitchFamily="2" charset="2"/>
              <a:buChar char="Ø"/>
            </a:pPr>
            <a:r>
              <a:rPr lang="en" altLang="ko-KR" sz="2000" dirty="0">
                <a:solidFill>
                  <a:srgbClr val="314B74"/>
                </a:solidFill>
                <a:latin typeface="ONE Mobile Title" pitchFamily="2" charset="-127"/>
                <a:ea typeface="ONE Mobile Title" pitchFamily="2" charset="-127"/>
              </a:rPr>
              <a:t>RNN</a:t>
            </a:r>
            <a:r>
              <a:rPr lang="ko-KR" altLang="en-US" sz="2000" dirty="0">
                <a:solidFill>
                  <a:srgbClr val="314B74"/>
                </a:solidFill>
                <a:latin typeface="ONE Mobile Title" pitchFamily="2" charset="-127"/>
                <a:ea typeface="ONE Mobile Title" pitchFamily="2" charset="-127"/>
              </a:rPr>
              <a:t>을 사용하여 벡터 </a:t>
            </a:r>
            <a:r>
              <a:rPr lang="en" altLang="ko-KR" sz="2000" dirty="0">
                <a:solidFill>
                  <a:srgbClr val="314B74"/>
                </a:solidFill>
                <a:latin typeface="ONE Mobile Title" pitchFamily="2" charset="-127"/>
                <a:ea typeface="ONE Mobile Title" pitchFamily="2" charset="-127"/>
              </a:rPr>
              <a:t>c</a:t>
            </a:r>
            <a:r>
              <a:rPr lang="ko-KR" altLang="en-US" sz="2000" dirty="0">
                <a:solidFill>
                  <a:srgbClr val="314B74"/>
                </a:solidFill>
                <a:latin typeface="ONE Mobile Title" pitchFamily="2" charset="-127"/>
                <a:ea typeface="ONE Mobile Title" pitchFamily="2" charset="-127"/>
              </a:rPr>
              <a:t>는 숨겨진 상태 </a:t>
            </a:r>
            <a:r>
              <a:rPr lang="en" altLang="ko-KR" sz="2000" dirty="0" err="1">
                <a:solidFill>
                  <a:srgbClr val="314B74"/>
                </a:solidFill>
                <a:latin typeface="ONE Mobile Title" pitchFamily="2" charset="-127"/>
                <a:ea typeface="ONE Mobile Title" pitchFamily="2" charset="-127"/>
              </a:rPr>
              <a:t>ht</a:t>
            </a:r>
            <a:r>
              <a:rPr lang="ko-KR" altLang="en-US" sz="2000" dirty="0" err="1">
                <a:solidFill>
                  <a:srgbClr val="314B74"/>
                </a:solidFill>
                <a:latin typeface="ONE Mobile Title" pitchFamily="2" charset="-127"/>
                <a:ea typeface="ONE Mobile Title" pitchFamily="2" charset="-127"/>
              </a:rPr>
              <a:t>를</a:t>
            </a:r>
            <a:r>
              <a:rPr lang="ko-KR" altLang="en-US" sz="2000" dirty="0">
                <a:solidFill>
                  <a:srgbClr val="314B74"/>
                </a:solidFill>
                <a:latin typeface="ONE Mobile Title" pitchFamily="2" charset="-127"/>
                <a:ea typeface="ONE Mobile Title" pitchFamily="2" charset="-127"/>
              </a:rPr>
              <a:t> 기반으로 생성됩니다</a:t>
            </a:r>
            <a:r>
              <a:rPr lang="en-US" altLang="ko-KR" sz="2000" dirty="0">
                <a:solidFill>
                  <a:srgbClr val="314B74"/>
                </a:solidFill>
                <a:latin typeface="ONE Mobile Title" pitchFamily="2" charset="-127"/>
                <a:ea typeface="ONE Mobile Title" pitchFamily="2" charset="-127"/>
              </a:rPr>
              <a:t>.</a:t>
            </a:r>
          </a:p>
          <a:p>
            <a:pPr marL="1257300" lvl="2" indent="-342900">
              <a:lnSpc>
                <a:spcPct val="120000"/>
              </a:lnSpc>
              <a:buFont typeface="Wingdings" pitchFamily="2" charset="2"/>
              <a:buChar char="Ø"/>
            </a:pPr>
            <a:r>
              <a:rPr lang="en" altLang="ko-KR" sz="2000" dirty="0">
                <a:solidFill>
                  <a:srgbClr val="314B74"/>
                </a:solidFill>
                <a:latin typeface="ONE Mobile Title" pitchFamily="2" charset="-127"/>
                <a:ea typeface="ONE Mobile Title" pitchFamily="2" charset="-127"/>
              </a:rPr>
              <a:t>hidden state</a:t>
            </a:r>
            <a:r>
              <a:rPr lang="ko-KR" altLang="en-US" sz="2000" dirty="0">
                <a:solidFill>
                  <a:srgbClr val="314B74"/>
                </a:solidFill>
                <a:latin typeface="ONE Mobile Title" pitchFamily="2" charset="-127"/>
                <a:ea typeface="ONE Mobile Title" pitchFamily="2" charset="-127"/>
              </a:rPr>
              <a:t>는</a:t>
            </a:r>
            <a:endParaRPr lang="en-US" altLang="ko-KR" sz="2000" dirty="0">
              <a:solidFill>
                <a:srgbClr val="314B74"/>
              </a:solidFill>
              <a:latin typeface="ONE Mobile Title" pitchFamily="2" charset="-127"/>
              <a:ea typeface="ONE Mobile Title" pitchFamily="2" charset="-127"/>
            </a:endParaRPr>
          </a:p>
          <a:p>
            <a:pPr marL="1257300" lvl="2" indent="-342900">
              <a:lnSpc>
                <a:spcPct val="120000"/>
              </a:lnSpc>
              <a:buFont typeface="Wingdings" pitchFamily="2" charset="2"/>
              <a:buChar char="Ø"/>
            </a:pPr>
            <a:endParaRPr lang="en-US" altLang="ko-KR" sz="2000" dirty="0">
              <a:solidFill>
                <a:srgbClr val="314B74"/>
              </a:solidFill>
              <a:latin typeface="ONE Mobile Title" pitchFamily="2" charset="-127"/>
              <a:ea typeface="ONE Mobile Title" pitchFamily="2" charset="-127"/>
            </a:endParaRPr>
          </a:p>
          <a:p>
            <a:pPr marL="1257300" lvl="2" indent="-342900">
              <a:lnSpc>
                <a:spcPct val="120000"/>
              </a:lnSpc>
              <a:buFont typeface="Wingdings" pitchFamily="2" charset="2"/>
              <a:buChar char="Ø"/>
            </a:pPr>
            <a:endParaRPr lang="en-US" altLang="ko-KR" sz="2000" dirty="0">
              <a:solidFill>
                <a:srgbClr val="314B74"/>
              </a:solidFill>
              <a:latin typeface="ONE Mobile Title" pitchFamily="2" charset="-127"/>
              <a:ea typeface="ONE Mobile Title" pitchFamily="2" charset="-127"/>
            </a:endParaRPr>
          </a:p>
          <a:p>
            <a:pPr marL="1257300" lvl="2"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로 정의</a:t>
            </a:r>
            <a:endParaRPr lang="en-US" altLang="ko-KR" sz="2000" dirty="0">
              <a:solidFill>
                <a:srgbClr val="314B74"/>
              </a:solidFill>
              <a:latin typeface="ONE Mobile Title" pitchFamily="2" charset="-127"/>
              <a:ea typeface="ONE Mobile Title" pitchFamily="2" charset="-127"/>
            </a:endParaRPr>
          </a:p>
          <a:p>
            <a:pPr marL="1257300" lvl="2" indent="-342900">
              <a:lnSpc>
                <a:spcPct val="120000"/>
              </a:lnSpc>
              <a:buFont typeface="Wingdings" pitchFamily="2" charset="2"/>
              <a:buChar char="Ø"/>
            </a:pPr>
            <a:endParaRPr lang="en-US" altLang="ko-KR" sz="2000" dirty="0">
              <a:solidFill>
                <a:srgbClr val="314B74"/>
              </a:solidFill>
              <a:latin typeface="ONE Mobile Title" pitchFamily="2" charset="-127"/>
              <a:ea typeface="ONE Mobile Title" pitchFamily="2" charset="-127"/>
            </a:endParaRPr>
          </a:p>
          <a:p>
            <a:pPr marL="1257300" lvl="2" indent="-342900">
              <a:lnSpc>
                <a:spcPct val="120000"/>
              </a:lnSpc>
              <a:buFont typeface="Wingdings" pitchFamily="2" charset="2"/>
              <a:buChar char="Ø"/>
            </a:pPr>
            <a:endParaRPr lang="en-US" altLang="ko-KR" sz="2000" dirty="0">
              <a:solidFill>
                <a:srgbClr val="314B74"/>
              </a:solidFill>
              <a:latin typeface="ONE Mobile Title" pitchFamily="2" charset="-127"/>
              <a:ea typeface="ONE Mobile Title" pitchFamily="2" charset="-127"/>
            </a:endParaRPr>
          </a:p>
          <a:p>
            <a:pPr marL="1257300" lvl="2" indent="-342900">
              <a:lnSpc>
                <a:spcPct val="120000"/>
              </a:lnSpc>
              <a:buFont typeface="Wingdings" pitchFamily="2" charset="2"/>
              <a:buChar char="Ø"/>
            </a:pPr>
            <a:r>
              <a:rPr lang="ko-KR" altLang="en-US" sz="2000" dirty="0">
                <a:solidFill>
                  <a:srgbClr val="314B74"/>
                </a:solidFill>
                <a:latin typeface="ONE Mobile Title" pitchFamily="2" charset="-127"/>
                <a:ea typeface="ONE Mobile Title" pitchFamily="2" charset="-127"/>
              </a:rPr>
              <a:t>여기서 </a:t>
            </a:r>
            <a:r>
              <a:rPr lang="en-US" altLang="ko-KR" sz="2000" dirty="0">
                <a:solidFill>
                  <a:srgbClr val="314B74"/>
                </a:solidFill>
                <a:latin typeface="ONE Mobile Title" pitchFamily="2" charset="-127"/>
                <a:ea typeface="ONE Mobile Title" pitchFamily="2" charset="-127"/>
              </a:rPr>
              <a:t>f, q</a:t>
            </a:r>
            <a:r>
              <a:rPr lang="ko-KR" altLang="en-US" sz="2000" dirty="0">
                <a:solidFill>
                  <a:srgbClr val="314B74"/>
                </a:solidFill>
                <a:latin typeface="ONE Mobile Title" pitchFamily="2" charset="-127"/>
                <a:ea typeface="ONE Mobile Title" pitchFamily="2" charset="-127"/>
              </a:rPr>
              <a:t>는 </a:t>
            </a:r>
            <a:r>
              <a:rPr lang="en" altLang="ko-KR" sz="2000" dirty="0">
                <a:solidFill>
                  <a:srgbClr val="314B74"/>
                </a:solidFill>
                <a:latin typeface="ONE Mobile Title" pitchFamily="2" charset="-127"/>
                <a:ea typeface="ONE Mobile Title" pitchFamily="2" charset="-127"/>
              </a:rPr>
              <a:t>nonlinear functions </a:t>
            </a:r>
            <a:endParaRPr lang="en-US" altLang="ko-KR" sz="2000" dirty="0">
              <a:solidFill>
                <a:srgbClr val="314B74"/>
              </a:solidFill>
              <a:latin typeface="ONE Mobile Title" pitchFamily="2" charset="-127"/>
              <a:ea typeface="ONE Mobile Title" pitchFamily="2" charset="-127"/>
            </a:endParaRPr>
          </a:p>
          <a:p>
            <a:pPr marL="800100" lvl="1" indent="-342900">
              <a:lnSpc>
                <a:spcPct val="120000"/>
              </a:lnSpc>
              <a:buFont typeface="Wingdings" pitchFamily="2" charset="2"/>
              <a:buChar char="Ø"/>
            </a:pPr>
            <a:r>
              <a:rPr lang="ko-KR" altLang="en-US" sz="2000" dirty="0" err="1">
                <a:solidFill>
                  <a:srgbClr val="314B74"/>
                </a:solidFill>
                <a:latin typeface="ONE Mobile Title" pitchFamily="2" charset="-127"/>
                <a:ea typeface="ONE Mobile Title" pitchFamily="2" charset="-127"/>
              </a:rPr>
              <a:t>디코더는</a:t>
            </a:r>
            <a:r>
              <a:rPr lang="ko-KR" altLang="en-US" sz="2000" dirty="0">
                <a:solidFill>
                  <a:srgbClr val="314B74"/>
                </a:solidFill>
                <a:latin typeface="ONE Mobile Title" pitchFamily="2" charset="-127"/>
                <a:ea typeface="ONE Mobile Title" pitchFamily="2" charset="-127"/>
              </a:rPr>
              <a:t> 벡터 </a:t>
            </a:r>
            <a:r>
              <a:rPr lang="en" altLang="ko-KR" sz="2000" dirty="0">
                <a:solidFill>
                  <a:srgbClr val="314B74"/>
                </a:solidFill>
                <a:latin typeface="ONE Mobile Title" pitchFamily="2" charset="-127"/>
                <a:ea typeface="ONE Mobile Title" pitchFamily="2" charset="-127"/>
              </a:rPr>
              <a:t>c</a:t>
            </a:r>
            <a:r>
              <a:rPr lang="ko-KR" altLang="en-US" sz="2000" dirty="0">
                <a:solidFill>
                  <a:srgbClr val="314B74"/>
                </a:solidFill>
                <a:latin typeface="ONE Mobile Title" pitchFamily="2" charset="-127"/>
                <a:ea typeface="ONE Mobile Title" pitchFamily="2" charset="-127"/>
              </a:rPr>
              <a:t>와 이전 타겟 단어를 사용하여 다음 타겟 단어를 예측합니다</a:t>
            </a:r>
            <a:r>
              <a:rPr lang="en-US" altLang="ko-KR" sz="2000" dirty="0">
                <a:solidFill>
                  <a:srgbClr val="314B74"/>
                </a:solidFill>
                <a:latin typeface="ONE Mobile Title" pitchFamily="2" charset="-127"/>
                <a:ea typeface="ONE Mobile Title" pitchFamily="2" charset="-127"/>
              </a:rPr>
              <a:t>. </a:t>
            </a:r>
          </a:p>
          <a:p>
            <a:pPr marL="1257300" lvl="2" indent="-342900">
              <a:lnSpc>
                <a:spcPct val="120000"/>
              </a:lnSpc>
              <a:buFont typeface="Wingdings" pitchFamily="2" charset="2"/>
              <a:buChar char="Ø"/>
            </a:pPr>
            <a:r>
              <a:rPr lang="ko-KR" altLang="en-US" sz="2000" dirty="0" err="1">
                <a:solidFill>
                  <a:srgbClr val="314B74"/>
                </a:solidFill>
                <a:latin typeface="ONE Mobile Title" pitchFamily="2" charset="-127"/>
                <a:ea typeface="ONE Mobile Title" pitchFamily="2" charset="-127"/>
              </a:rPr>
              <a:t>디코더는</a:t>
            </a:r>
            <a:r>
              <a:rPr lang="ko-KR" altLang="en-US" sz="2000" dirty="0">
                <a:solidFill>
                  <a:srgbClr val="314B74"/>
                </a:solidFill>
                <a:latin typeface="ONE Mobile Title" pitchFamily="2" charset="-127"/>
                <a:ea typeface="ONE Mobile Title" pitchFamily="2" charset="-127"/>
              </a:rPr>
              <a:t> 조건부 확률을 다음과 같이 분해</a:t>
            </a:r>
          </a:p>
          <a:p>
            <a:pPr marL="800100" lvl="1" indent="-342900">
              <a:lnSpc>
                <a:spcPct val="120000"/>
              </a:lnSpc>
              <a:buFont typeface="Wingdings" pitchFamily="2" charset="2"/>
              <a:buChar char="Ø"/>
            </a:pPr>
            <a:endParaRPr lang="ko-KR" altLang="en-US" sz="2000" dirty="0">
              <a:solidFill>
                <a:srgbClr val="314B74"/>
              </a:solidFill>
              <a:latin typeface="ONE Mobile Title" pitchFamily="2" charset="-127"/>
              <a:ea typeface="ONE Mobile Title" pitchFamily="2" charset="-127"/>
            </a:endParaRPr>
          </a:p>
        </p:txBody>
      </p:sp>
      <p:pic>
        <p:nvPicPr>
          <p:cNvPr id="5" name="그림 4">
            <a:extLst>
              <a:ext uri="{FF2B5EF4-FFF2-40B4-BE49-F238E27FC236}">
                <a16:creationId xmlns:a16="http://schemas.microsoft.com/office/drawing/2014/main" id="{033132D6-404D-71FA-058F-50023CC3F6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5830" y="2486331"/>
            <a:ext cx="2955066" cy="582689"/>
          </a:xfrm>
          <a:prstGeom prst="rect">
            <a:avLst/>
          </a:prstGeom>
        </p:spPr>
      </p:pic>
      <p:pic>
        <p:nvPicPr>
          <p:cNvPr id="7" name="그림 6">
            <a:extLst>
              <a:ext uri="{FF2B5EF4-FFF2-40B4-BE49-F238E27FC236}">
                <a16:creationId xmlns:a16="http://schemas.microsoft.com/office/drawing/2014/main" id="{5256A937-FC76-5DF4-9A46-2BBE5E7BFC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5830" y="3634694"/>
            <a:ext cx="4873406" cy="582689"/>
          </a:xfrm>
          <a:prstGeom prst="rect">
            <a:avLst/>
          </a:prstGeom>
        </p:spPr>
      </p:pic>
      <p:pic>
        <p:nvPicPr>
          <p:cNvPr id="9" name="그림 8" descr="폰트, 텍스트, 화이트, 친필이(가) 표시된 사진&#10;&#10;자동 생성된 설명">
            <a:extLst>
              <a:ext uri="{FF2B5EF4-FFF2-40B4-BE49-F238E27FC236}">
                <a16:creationId xmlns:a16="http://schemas.microsoft.com/office/drawing/2014/main" id="{7FD255B8-0AC8-7623-6A9F-7C4BD6F48A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75830" y="5397148"/>
            <a:ext cx="4739978" cy="1096321"/>
          </a:xfrm>
          <a:prstGeom prst="rect">
            <a:avLst/>
          </a:prstGeom>
        </p:spPr>
      </p:pic>
    </p:spTree>
    <p:extLst>
      <p:ext uri="{BB962C8B-B14F-4D97-AF65-F5344CB8AC3E}">
        <p14:creationId xmlns:p14="http://schemas.microsoft.com/office/powerpoint/2010/main" val="6779453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0204DD-0F20-63AC-2DB3-3735EA28BE0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82F585E-968B-3930-68B5-438CE82ACABD}"/>
              </a:ext>
            </a:extLst>
          </p:cNvPr>
          <p:cNvSpPr txBox="1"/>
          <p:nvPr/>
        </p:nvSpPr>
        <p:spPr>
          <a:xfrm>
            <a:off x="269273" y="0"/>
            <a:ext cx="12027830" cy="716863"/>
          </a:xfrm>
          <a:prstGeom prst="rect">
            <a:avLst/>
          </a:prstGeom>
          <a:noFill/>
        </p:spPr>
        <p:txBody>
          <a:bodyPr wrap="square" rtlCol="0">
            <a:spAutoFit/>
          </a:bodyPr>
          <a:lstStyle/>
          <a:p>
            <a:pPr>
              <a:lnSpc>
                <a:spcPct val="120000"/>
              </a:lnSpc>
            </a:pPr>
            <a:r>
              <a:rPr lang="en" altLang="ko-KR" sz="3600" dirty="0">
                <a:solidFill>
                  <a:srgbClr val="314B74"/>
                </a:solidFill>
                <a:latin typeface="ONE Mobile Title" pitchFamily="2" charset="-127"/>
                <a:ea typeface="ONE Mobile Title" pitchFamily="2" charset="-127"/>
              </a:rPr>
              <a:t>2. BACKGROUND: NEURAL MACHINE TRANSLATION</a:t>
            </a:r>
            <a:endParaRPr lang="en-US" altLang="ko-KR" sz="3600" dirty="0">
              <a:solidFill>
                <a:srgbClr val="314B74"/>
              </a:solidFill>
              <a:latin typeface="ONE Mobile Title" pitchFamily="2" charset="-127"/>
              <a:ea typeface="ONE Mobile Title" pitchFamily="2" charset="-127"/>
            </a:endParaRPr>
          </a:p>
        </p:txBody>
      </p:sp>
      <p:sp>
        <p:nvSpPr>
          <p:cNvPr id="4" name="TextBox 3">
            <a:extLst>
              <a:ext uri="{FF2B5EF4-FFF2-40B4-BE49-F238E27FC236}">
                <a16:creationId xmlns:a16="http://schemas.microsoft.com/office/drawing/2014/main" id="{FBE056CF-0137-5B63-3D9F-1F19944EBB0B}"/>
              </a:ext>
            </a:extLst>
          </p:cNvPr>
          <p:cNvSpPr txBox="1"/>
          <p:nvPr/>
        </p:nvSpPr>
        <p:spPr>
          <a:xfrm>
            <a:off x="863029" y="912691"/>
            <a:ext cx="10294705" cy="4940648"/>
          </a:xfrm>
          <a:prstGeom prst="rect">
            <a:avLst/>
          </a:prstGeom>
          <a:noFill/>
        </p:spPr>
        <p:txBody>
          <a:bodyPr wrap="square" rtlCol="0">
            <a:spAutoFit/>
          </a:bodyPr>
          <a:lstStyle/>
          <a:p>
            <a:pPr marL="800100" lvl="1" indent="-342900">
              <a:lnSpc>
                <a:spcPct val="120000"/>
              </a:lnSpc>
              <a:buFont typeface="Wingdings" pitchFamily="2" charset="2"/>
              <a:buChar char="Ø"/>
            </a:pPr>
            <a:r>
              <a:rPr lang="en" altLang="ko-KR" sz="2400" dirty="0">
                <a:solidFill>
                  <a:srgbClr val="314B74"/>
                </a:solidFill>
                <a:latin typeface="ONE Mobile Title" pitchFamily="2" charset="-127"/>
                <a:ea typeface="ONE Mobile Title" pitchFamily="2" charset="-127"/>
              </a:rPr>
              <a:t>4. Encoder-Decoder </a:t>
            </a:r>
            <a:r>
              <a:rPr lang="ko-KR" altLang="en-US" sz="2400" dirty="0">
                <a:solidFill>
                  <a:srgbClr val="314B74"/>
                </a:solidFill>
                <a:latin typeface="ONE Mobile Title" pitchFamily="2" charset="-127"/>
                <a:ea typeface="ONE Mobile Title" pitchFamily="2" charset="-127"/>
              </a:rPr>
              <a:t>구조의 한계</a:t>
            </a:r>
          </a:p>
          <a:p>
            <a:pPr marL="1257300" lvl="2" indent="-342900">
              <a:lnSpc>
                <a:spcPct val="120000"/>
              </a:lnSpc>
              <a:buFont typeface="Wingdings" pitchFamily="2" charset="2"/>
              <a:buChar char="Ø"/>
            </a:pPr>
            <a:r>
              <a:rPr lang="ko-KR" altLang="en-US" sz="2400" dirty="0">
                <a:solidFill>
                  <a:srgbClr val="FF0000"/>
                </a:solidFill>
                <a:latin typeface="ONE Mobile Title" pitchFamily="2" charset="-127"/>
                <a:ea typeface="ONE Mobile Title" pitchFamily="2" charset="-127"/>
              </a:rPr>
              <a:t>고정 길이 벡터 </a:t>
            </a:r>
            <a:r>
              <a:rPr lang="en" altLang="ko-KR" sz="2400" dirty="0">
                <a:solidFill>
                  <a:srgbClr val="FF0000"/>
                </a:solidFill>
                <a:latin typeface="ONE Mobile Title" pitchFamily="2" charset="-127"/>
                <a:ea typeface="ONE Mobile Title" pitchFamily="2" charset="-127"/>
              </a:rPr>
              <a:t>c</a:t>
            </a:r>
            <a:r>
              <a:rPr lang="ko-KR" altLang="en-US" sz="2400" dirty="0" err="1">
                <a:solidFill>
                  <a:srgbClr val="FF0000"/>
                </a:solidFill>
                <a:latin typeface="ONE Mobile Title" pitchFamily="2" charset="-127"/>
                <a:ea typeface="ONE Mobile Title" pitchFamily="2" charset="-127"/>
              </a:rPr>
              <a:t>에</a:t>
            </a:r>
            <a:r>
              <a:rPr lang="ko-KR" altLang="en-US" sz="2400" dirty="0">
                <a:solidFill>
                  <a:srgbClr val="FF0000"/>
                </a:solidFill>
                <a:latin typeface="ONE Mobile Title" pitchFamily="2" charset="-127"/>
                <a:ea typeface="ONE Mobile Title" pitchFamily="2" charset="-127"/>
              </a:rPr>
              <a:t> 소스 문장의 모든 정보를 압축해야 한다는 제약</a:t>
            </a:r>
            <a:r>
              <a:rPr lang="ko-KR" altLang="en-US" sz="2400" dirty="0">
                <a:solidFill>
                  <a:srgbClr val="314B74"/>
                </a:solidFill>
                <a:latin typeface="ONE Mobile Title" pitchFamily="2" charset="-127"/>
                <a:ea typeface="ONE Mobile Title" pitchFamily="2" charset="-127"/>
              </a:rPr>
              <a:t>이 있음</a:t>
            </a:r>
          </a:p>
          <a:p>
            <a:pPr marL="1257300" lvl="2"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특히 긴 문장에서는 벡터 </a:t>
            </a:r>
            <a:r>
              <a:rPr lang="en" altLang="ko-KR" sz="2400" dirty="0">
                <a:solidFill>
                  <a:srgbClr val="314B74"/>
                </a:solidFill>
                <a:latin typeface="ONE Mobile Title" pitchFamily="2" charset="-127"/>
                <a:ea typeface="ONE Mobile Title" pitchFamily="2" charset="-127"/>
              </a:rPr>
              <a:t>c</a:t>
            </a:r>
            <a:r>
              <a:rPr lang="ko-KR" altLang="en-US" sz="2400" dirty="0" err="1">
                <a:solidFill>
                  <a:srgbClr val="314B74"/>
                </a:solidFill>
                <a:latin typeface="ONE Mobile Title" pitchFamily="2" charset="-127"/>
                <a:ea typeface="ONE Mobile Title" pitchFamily="2" charset="-127"/>
              </a:rPr>
              <a:t>에</a:t>
            </a:r>
            <a:r>
              <a:rPr lang="ko-KR" altLang="en-US" sz="2400" dirty="0">
                <a:solidFill>
                  <a:srgbClr val="314B74"/>
                </a:solidFill>
                <a:latin typeface="ONE Mobile Title" pitchFamily="2" charset="-127"/>
                <a:ea typeface="ONE Mobile Title" pitchFamily="2" charset="-127"/>
              </a:rPr>
              <a:t> 정보를 충분히 담을 수 없기 때문에 번역 품질이 저하</a:t>
            </a:r>
          </a:p>
          <a:p>
            <a:pPr marL="800100" lvl="1" indent="-342900">
              <a:lnSpc>
                <a:spcPct val="120000"/>
              </a:lnSpc>
              <a:buFont typeface="Wingdings" pitchFamily="2" charset="2"/>
              <a:buChar char="Ø"/>
            </a:pPr>
            <a:r>
              <a:rPr lang="en-US" altLang="ko-KR" sz="2400" dirty="0">
                <a:solidFill>
                  <a:srgbClr val="314B74"/>
                </a:solidFill>
                <a:latin typeface="ONE Mobile Title" pitchFamily="2" charset="-127"/>
                <a:ea typeface="ONE Mobile Title" pitchFamily="2" charset="-127"/>
              </a:rPr>
              <a:t>5. </a:t>
            </a:r>
            <a:r>
              <a:rPr lang="ko-KR" altLang="en-US" sz="2400" dirty="0">
                <a:solidFill>
                  <a:srgbClr val="314B74"/>
                </a:solidFill>
                <a:latin typeface="ONE Mobile Title" pitchFamily="2" charset="-127"/>
                <a:ea typeface="ONE Mobile Title" pitchFamily="2" charset="-127"/>
              </a:rPr>
              <a:t>기존 한계를 극복하려는 시도</a:t>
            </a:r>
          </a:p>
          <a:p>
            <a:pPr marL="1257300" lvl="2"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기존 연구에서는 </a:t>
            </a:r>
            <a:r>
              <a:rPr lang="ko-KR" altLang="en-US" sz="2400" dirty="0">
                <a:solidFill>
                  <a:srgbClr val="FF0000"/>
                </a:solidFill>
                <a:latin typeface="ONE Mobile Title" pitchFamily="2" charset="-127"/>
                <a:ea typeface="ONE Mobile Title" pitchFamily="2" charset="-127"/>
              </a:rPr>
              <a:t>벡터 </a:t>
            </a:r>
            <a:r>
              <a:rPr lang="en" altLang="ko-KR" sz="2400" dirty="0">
                <a:solidFill>
                  <a:srgbClr val="FF0000"/>
                </a:solidFill>
                <a:latin typeface="ONE Mobile Title" pitchFamily="2" charset="-127"/>
                <a:ea typeface="ONE Mobile Title" pitchFamily="2" charset="-127"/>
              </a:rPr>
              <a:t>c</a:t>
            </a:r>
            <a:r>
              <a:rPr lang="ko-KR" altLang="en-US" sz="2400" dirty="0" err="1">
                <a:solidFill>
                  <a:srgbClr val="FF0000"/>
                </a:solidFill>
                <a:latin typeface="ONE Mobile Title" pitchFamily="2" charset="-127"/>
                <a:ea typeface="ONE Mobile Title" pitchFamily="2" charset="-127"/>
              </a:rPr>
              <a:t>를</a:t>
            </a:r>
            <a:r>
              <a:rPr lang="ko-KR" altLang="en-US" sz="2400" dirty="0">
                <a:solidFill>
                  <a:srgbClr val="FF0000"/>
                </a:solidFill>
                <a:latin typeface="ONE Mobile Title" pitchFamily="2" charset="-127"/>
                <a:ea typeface="ONE Mobile Title" pitchFamily="2" charset="-127"/>
              </a:rPr>
              <a:t> 가변 길이로 사용하는 방법</a:t>
            </a:r>
            <a:r>
              <a:rPr lang="ko-KR" altLang="en-US" sz="2400" dirty="0">
                <a:solidFill>
                  <a:srgbClr val="314B74"/>
                </a:solidFill>
                <a:latin typeface="ONE Mobile Title" pitchFamily="2" charset="-127"/>
                <a:ea typeface="ONE Mobile Title" pitchFamily="2" charset="-127"/>
              </a:rPr>
              <a:t>도 가능성을 제시했으나</a:t>
            </a:r>
            <a:r>
              <a:rPr lang="en-US" altLang="ko-KR" sz="2400" dirty="0">
                <a:solidFill>
                  <a:srgbClr val="314B74"/>
                </a:solidFill>
                <a:latin typeface="ONE Mobile Title" pitchFamily="2" charset="-127"/>
                <a:ea typeface="ONE Mobile Title" pitchFamily="2" charset="-127"/>
              </a:rPr>
              <a:t>, </a:t>
            </a:r>
            <a:r>
              <a:rPr lang="ko-KR" altLang="en-US" sz="2400" dirty="0">
                <a:solidFill>
                  <a:srgbClr val="314B74"/>
                </a:solidFill>
                <a:latin typeface="ONE Mobile Title" pitchFamily="2" charset="-127"/>
                <a:ea typeface="ONE Mobile Title" pitchFamily="2" charset="-127"/>
              </a:rPr>
              <a:t>이는 명확히 구현되지 않음</a:t>
            </a:r>
          </a:p>
          <a:p>
            <a:pPr marL="1257300" lvl="2" indent="-342900">
              <a:lnSpc>
                <a:spcPct val="120000"/>
              </a:lnSpc>
              <a:buFont typeface="Wingdings" pitchFamily="2" charset="2"/>
              <a:buChar char="Ø"/>
            </a:pPr>
            <a:r>
              <a:rPr lang="ko-KR" altLang="en-US" sz="2400" dirty="0">
                <a:solidFill>
                  <a:srgbClr val="314B74"/>
                </a:solidFill>
                <a:latin typeface="ONE Mobile Title" pitchFamily="2" charset="-127"/>
                <a:ea typeface="ONE Mobile Title" pitchFamily="2" charset="-127"/>
              </a:rPr>
              <a:t>본 논문은 이러한 한계를 해결하기 위해 소스 문장을 단일 고정 길이 벡터로 표현하는 대신</a:t>
            </a:r>
            <a:r>
              <a:rPr lang="en-US" altLang="ko-KR" sz="2400" dirty="0">
                <a:solidFill>
                  <a:srgbClr val="314B74"/>
                </a:solidFill>
                <a:latin typeface="ONE Mobile Title" pitchFamily="2" charset="-127"/>
                <a:ea typeface="ONE Mobile Title" pitchFamily="2" charset="-127"/>
              </a:rPr>
              <a:t>, </a:t>
            </a:r>
            <a:r>
              <a:rPr lang="ko-KR" altLang="en-US" sz="2400" dirty="0">
                <a:solidFill>
                  <a:srgbClr val="FF0000"/>
                </a:solidFill>
                <a:latin typeface="ONE Mobile Title" pitchFamily="2" charset="-127"/>
                <a:ea typeface="ONE Mobile Title" pitchFamily="2" charset="-127"/>
              </a:rPr>
              <a:t>정렬</a:t>
            </a:r>
            <a:r>
              <a:rPr lang="en-US" altLang="ko-KR" sz="2400" dirty="0">
                <a:solidFill>
                  <a:srgbClr val="FF0000"/>
                </a:solidFill>
                <a:latin typeface="ONE Mobile Title" pitchFamily="2" charset="-127"/>
                <a:ea typeface="ONE Mobile Title" pitchFamily="2" charset="-127"/>
              </a:rPr>
              <a:t>(</a:t>
            </a:r>
            <a:r>
              <a:rPr lang="en" altLang="ko-KR" sz="2400" dirty="0">
                <a:solidFill>
                  <a:srgbClr val="FF0000"/>
                </a:solidFill>
                <a:latin typeface="ONE Mobile Title" pitchFamily="2" charset="-127"/>
                <a:ea typeface="ONE Mobile Title" pitchFamily="2" charset="-127"/>
              </a:rPr>
              <a:t>Alignment)</a:t>
            </a:r>
            <a:r>
              <a:rPr lang="ko-KR" altLang="en-US" sz="2400" dirty="0">
                <a:solidFill>
                  <a:srgbClr val="FF0000"/>
                </a:solidFill>
                <a:latin typeface="ONE Mobile Title" pitchFamily="2" charset="-127"/>
                <a:ea typeface="ONE Mobile Title" pitchFamily="2" charset="-127"/>
              </a:rPr>
              <a:t>과 번역을 동시에 학습하는 방식을 </a:t>
            </a:r>
            <a:r>
              <a:rPr lang="ko-KR" altLang="en-US" sz="2400" dirty="0">
                <a:solidFill>
                  <a:srgbClr val="314B74"/>
                </a:solidFill>
                <a:latin typeface="ONE Mobile Title" pitchFamily="2" charset="-127"/>
                <a:ea typeface="ONE Mobile Title" pitchFamily="2" charset="-127"/>
              </a:rPr>
              <a:t>제안</a:t>
            </a:r>
          </a:p>
        </p:txBody>
      </p:sp>
    </p:spTree>
    <p:extLst>
      <p:ext uri="{BB962C8B-B14F-4D97-AF65-F5344CB8AC3E}">
        <p14:creationId xmlns:p14="http://schemas.microsoft.com/office/powerpoint/2010/main" val="3084273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FFF74-72F9-F948-38BA-B313D0ECC0F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41F21FE-CC0D-253E-F8A0-7A6740495881}"/>
              </a:ext>
            </a:extLst>
          </p:cNvPr>
          <p:cNvSpPr txBox="1"/>
          <p:nvPr/>
        </p:nvSpPr>
        <p:spPr>
          <a:xfrm>
            <a:off x="-2114" y="0"/>
            <a:ext cx="12194114" cy="786241"/>
          </a:xfrm>
          <a:prstGeom prst="rect">
            <a:avLst/>
          </a:prstGeom>
          <a:noFill/>
        </p:spPr>
        <p:txBody>
          <a:bodyPr wrap="square" rtlCol="0">
            <a:spAutoFit/>
          </a:bodyPr>
          <a:lstStyle/>
          <a:p>
            <a:pPr>
              <a:lnSpc>
                <a:spcPct val="120000"/>
              </a:lnSpc>
            </a:pPr>
            <a:r>
              <a:rPr lang="en" altLang="ko-KR" sz="4000" dirty="0">
                <a:solidFill>
                  <a:srgbClr val="314B74"/>
                </a:solidFill>
                <a:latin typeface="ONE Mobile Title" pitchFamily="2" charset="-127"/>
                <a:ea typeface="ONE Mobile Title" pitchFamily="2" charset="-127"/>
              </a:rPr>
              <a:t>3. LEARNING TO ALIGN AND TRANSLATE</a:t>
            </a:r>
            <a:endParaRPr lang="en-US" altLang="ko-KR" sz="4000" dirty="0">
              <a:solidFill>
                <a:srgbClr val="314B74"/>
              </a:solidFill>
              <a:latin typeface="ONE Mobile Title" pitchFamily="2" charset="-127"/>
              <a:ea typeface="ONE Mobile Title" pitchFamily="2" charset="-127"/>
            </a:endParaRPr>
          </a:p>
        </p:txBody>
      </p:sp>
      <p:pic>
        <p:nvPicPr>
          <p:cNvPr id="4" name="그림 3" descr="텍스트, 도표, 라인, 그래프이(가) 표시된 사진&#10;&#10;자동 생성된 설명">
            <a:extLst>
              <a:ext uri="{FF2B5EF4-FFF2-40B4-BE49-F238E27FC236}">
                <a16:creationId xmlns:a16="http://schemas.microsoft.com/office/drawing/2014/main" id="{5D8C4294-A3DC-F1D3-F436-87CEA00A9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031" y="786241"/>
            <a:ext cx="10373823" cy="5835276"/>
          </a:xfrm>
          <a:prstGeom prst="rect">
            <a:avLst/>
          </a:prstGeom>
        </p:spPr>
      </p:pic>
    </p:spTree>
    <p:extLst>
      <p:ext uri="{BB962C8B-B14F-4D97-AF65-F5344CB8AC3E}">
        <p14:creationId xmlns:p14="http://schemas.microsoft.com/office/powerpoint/2010/main" val="2153729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7177AF-C66C-40CF-2EBB-BD5C0B066F1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E8EF701-34FB-7FC8-0989-F9431A0915C2}"/>
              </a:ext>
            </a:extLst>
          </p:cNvPr>
          <p:cNvSpPr txBox="1"/>
          <p:nvPr/>
        </p:nvSpPr>
        <p:spPr>
          <a:xfrm>
            <a:off x="-2114" y="0"/>
            <a:ext cx="12194114" cy="786241"/>
          </a:xfrm>
          <a:prstGeom prst="rect">
            <a:avLst/>
          </a:prstGeom>
          <a:noFill/>
        </p:spPr>
        <p:txBody>
          <a:bodyPr wrap="square" rtlCol="0">
            <a:spAutoFit/>
          </a:bodyPr>
          <a:lstStyle/>
          <a:p>
            <a:pPr>
              <a:lnSpc>
                <a:spcPct val="120000"/>
              </a:lnSpc>
            </a:pPr>
            <a:r>
              <a:rPr lang="en" altLang="ko-KR" sz="4000" dirty="0">
                <a:solidFill>
                  <a:srgbClr val="314B74"/>
                </a:solidFill>
                <a:latin typeface="ONE Mobile Title" pitchFamily="2" charset="-127"/>
                <a:ea typeface="ONE Mobile Title" pitchFamily="2" charset="-127"/>
              </a:rPr>
              <a:t>3. LEARNING TO ALIGN AND TRANSLATE</a:t>
            </a:r>
            <a:endParaRPr lang="en-US" altLang="ko-KR" sz="4000" dirty="0">
              <a:solidFill>
                <a:srgbClr val="314B74"/>
              </a:solidFill>
              <a:latin typeface="ONE Mobile Title" pitchFamily="2" charset="-127"/>
              <a:ea typeface="ONE Mobile Title" pitchFamily="2" charset="-127"/>
            </a:endParaRPr>
          </a:p>
        </p:txBody>
      </p:sp>
      <p:pic>
        <p:nvPicPr>
          <p:cNvPr id="5" name="그림 4" descr="텍스트, 친필, 폰트, 번호이(가) 표시된 사진&#10;&#10;자동 생성된 설명">
            <a:extLst>
              <a:ext uri="{FF2B5EF4-FFF2-40B4-BE49-F238E27FC236}">
                <a16:creationId xmlns:a16="http://schemas.microsoft.com/office/drawing/2014/main" id="{DECB686F-3B40-4640-6789-3FEB3D96B2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772" y="786241"/>
            <a:ext cx="9606455" cy="6217375"/>
          </a:xfrm>
          <a:prstGeom prst="rect">
            <a:avLst/>
          </a:prstGeom>
        </p:spPr>
      </p:pic>
    </p:spTree>
    <p:extLst>
      <p:ext uri="{BB962C8B-B14F-4D97-AF65-F5344CB8AC3E}">
        <p14:creationId xmlns:p14="http://schemas.microsoft.com/office/powerpoint/2010/main" val="1294147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B6FA60-53C7-AC5C-C4B6-4920C94E818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651B2B3-EE81-BFCC-AFDA-AE678D7D41CF}"/>
              </a:ext>
            </a:extLst>
          </p:cNvPr>
          <p:cNvSpPr txBox="1"/>
          <p:nvPr/>
        </p:nvSpPr>
        <p:spPr>
          <a:xfrm>
            <a:off x="269273" y="0"/>
            <a:ext cx="12027830" cy="716863"/>
          </a:xfrm>
          <a:prstGeom prst="rect">
            <a:avLst/>
          </a:prstGeom>
          <a:noFill/>
        </p:spPr>
        <p:txBody>
          <a:bodyPr wrap="square" rtlCol="0">
            <a:spAutoFit/>
          </a:bodyPr>
          <a:lstStyle/>
          <a:p>
            <a:pPr>
              <a:lnSpc>
                <a:spcPct val="120000"/>
              </a:lnSpc>
            </a:pPr>
            <a:r>
              <a:rPr lang="en" altLang="ko-KR" sz="3600" dirty="0">
                <a:solidFill>
                  <a:srgbClr val="314B74"/>
                </a:solidFill>
                <a:latin typeface="ONE Mobile Title" pitchFamily="2" charset="-127"/>
                <a:ea typeface="ONE Mobile Title" pitchFamily="2" charset="-127"/>
              </a:rPr>
              <a:t>4. Experiment Settings</a:t>
            </a:r>
            <a:endParaRPr lang="en-US" altLang="ko-KR" sz="3600" dirty="0">
              <a:solidFill>
                <a:srgbClr val="314B74"/>
              </a:solidFill>
              <a:latin typeface="ONE Mobile Title" pitchFamily="2" charset="-127"/>
              <a:ea typeface="ONE Mobile Title" pitchFamily="2" charset="-127"/>
            </a:endParaRPr>
          </a:p>
        </p:txBody>
      </p:sp>
      <p:sp>
        <p:nvSpPr>
          <p:cNvPr id="4" name="TextBox 3">
            <a:extLst>
              <a:ext uri="{FF2B5EF4-FFF2-40B4-BE49-F238E27FC236}">
                <a16:creationId xmlns:a16="http://schemas.microsoft.com/office/drawing/2014/main" id="{4240B795-637A-E4AB-CFF5-33F4F70F042B}"/>
              </a:ext>
            </a:extLst>
          </p:cNvPr>
          <p:cNvSpPr txBox="1"/>
          <p:nvPr/>
        </p:nvSpPr>
        <p:spPr>
          <a:xfrm>
            <a:off x="1135835" y="716863"/>
            <a:ext cx="10294705" cy="5724067"/>
          </a:xfrm>
          <a:prstGeom prst="rect">
            <a:avLst/>
          </a:prstGeom>
          <a:noFill/>
        </p:spPr>
        <p:txBody>
          <a:bodyPr wrap="square" rtlCol="0">
            <a:spAutoFit/>
          </a:bodyPr>
          <a:lstStyle/>
          <a:p>
            <a:pPr marL="342900"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데이터 출처 </a:t>
            </a:r>
          </a:p>
          <a:p>
            <a:pPr marL="800100" lvl="1" indent="-342900">
              <a:lnSpc>
                <a:spcPct val="120000"/>
              </a:lnSpc>
              <a:buFont typeface="Wingdings" pitchFamily="2" charset="2"/>
              <a:buChar char="Ø"/>
            </a:pPr>
            <a:r>
              <a:rPr lang="en" altLang="ko-KR" sz="1700" dirty="0">
                <a:solidFill>
                  <a:srgbClr val="314B74"/>
                </a:solidFill>
                <a:latin typeface="ONE Mobile Title" pitchFamily="2" charset="-127"/>
                <a:ea typeface="ONE Mobile Title" pitchFamily="2" charset="-127"/>
              </a:rPr>
              <a:t>WMT ’14 </a:t>
            </a:r>
            <a:r>
              <a:rPr lang="ko-KR" altLang="en-US" sz="1700" dirty="0">
                <a:solidFill>
                  <a:srgbClr val="314B74"/>
                </a:solidFill>
                <a:latin typeface="ONE Mobile Title" pitchFamily="2" charset="-127"/>
                <a:ea typeface="ONE Mobile Title" pitchFamily="2" charset="-127"/>
              </a:rPr>
              <a:t>영어</a:t>
            </a:r>
            <a:r>
              <a:rPr lang="en-US" altLang="ko-KR" sz="1700" dirty="0">
                <a:solidFill>
                  <a:srgbClr val="314B74"/>
                </a:solidFill>
                <a:latin typeface="ONE Mobile Title" pitchFamily="2" charset="-127"/>
                <a:ea typeface="ONE Mobile Title" pitchFamily="2" charset="-127"/>
              </a:rPr>
              <a:t>-</a:t>
            </a:r>
            <a:r>
              <a:rPr lang="ko-KR" altLang="en-US" sz="1700" dirty="0">
                <a:solidFill>
                  <a:srgbClr val="314B74"/>
                </a:solidFill>
                <a:latin typeface="ONE Mobile Title" pitchFamily="2" charset="-127"/>
                <a:ea typeface="ONE Mobile Title" pitchFamily="2" charset="-127"/>
              </a:rPr>
              <a:t>프랑스어 병렬 코퍼스 사용 </a:t>
            </a:r>
          </a:p>
          <a:p>
            <a:pPr marL="1257300" lvl="2" indent="-342900">
              <a:lnSpc>
                <a:spcPct val="120000"/>
              </a:lnSpc>
              <a:buFont typeface="Wingdings" pitchFamily="2" charset="2"/>
              <a:buChar char="Ø"/>
            </a:pPr>
            <a:r>
              <a:rPr lang="en" altLang="ko-KR" sz="1700" dirty="0" err="1">
                <a:solidFill>
                  <a:srgbClr val="314B74"/>
                </a:solidFill>
                <a:latin typeface="ONE Mobile Title" pitchFamily="2" charset="-127"/>
                <a:ea typeface="ONE Mobile Title" pitchFamily="2" charset="-127"/>
              </a:rPr>
              <a:t>Europarl</a:t>
            </a:r>
            <a:r>
              <a:rPr lang="en" altLang="ko-KR" sz="1700" dirty="0">
                <a:solidFill>
                  <a:srgbClr val="314B74"/>
                </a:solidFill>
                <a:latin typeface="ONE Mobile Title" pitchFamily="2" charset="-127"/>
                <a:ea typeface="ONE Mobile Title" pitchFamily="2" charset="-127"/>
              </a:rPr>
              <a:t> (61M </a:t>
            </a:r>
            <a:r>
              <a:rPr lang="ko-KR" altLang="en-US" sz="1700" dirty="0">
                <a:solidFill>
                  <a:srgbClr val="314B74"/>
                </a:solidFill>
                <a:latin typeface="ONE Mobile Title" pitchFamily="2" charset="-127"/>
                <a:ea typeface="ONE Mobile Title" pitchFamily="2" charset="-127"/>
              </a:rPr>
              <a:t>단어</a:t>
            </a:r>
            <a:r>
              <a:rPr lang="en-US" altLang="ko-KR" sz="1700" dirty="0">
                <a:solidFill>
                  <a:srgbClr val="314B74"/>
                </a:solidFill>
                <a:latin typeface="ONE Mobile Title" pitchFamily="2" charset="-127"/>
                <a:ea typeface="ONE Mobile Title" pitchFamily="2" charset="-127"/>
              </a:rPr>
              <a:t>)</a:t>
            </a:r>
          </a:p>
          <a:p>
            <a:pPr marL="1257300" lvl="2" indent="-342900">
              <a:lnSpc>
                <a:spcPct val="120000"/>
              </a:lnSpc>
              <a:buFont typeface="Wingdings" pitchFamily="2" charset="2"/>
              <a:buChar char="Ø"/>
            </a:pPr>
            <a:r>
              <a:rPr lang="en" altLang="ko-KR" sz="1700" dirty="0">
                <a:solidFill>
                  <a:srgbClr val="314B74"/>
                </a:solidFill>
                <a:latin typeface="ONE Mobile Title" pitchFamily="2" charset="-127"/>
                <a:ea typeface="ONE Mobile Title" pitchFamily="2" charset="-127"/>
              </a:rPr>
              <a:t>News commentary (5.5M </a:t>
            </a:r>
            <a:r>
              <a:rPr lang="ko-KR" altLang="en-US" sz="1700" dirty="0">
                <a:solidFill>
                  <a:srgbClr val="314B74"/>
                </a:solidFill>
                <a:latin typeface="ONE Mobile Title" pitchFamily="2" charset="-127"/>
                <a:ea typeface="ONE Mobile Title" pitchFamily="2" charset="-127"/>
              </a:rPr>
              <a:t>단어</a:t>
            </a:r>
            <a:r>
              <a:rPr lang="en-US" altLang="ko-KR" sz="1700" dirty="0">
                <a:solidFill>
                  <a:srgbClr val="314B74"/>
                </a:solidFill>
                <a:latin typeface="ONE Mobile Title" pitchFamily="2" charset="-127"/>
                <a:ea typeface="ONE Mobile Title" pitchFamily="2" charset="-127"/>
              </a:rPr>
              <a:t>)</a:t>
            </a:r>
          </a:p>
          <a:p>
            <a:pPr marL="1257300" lvl="2" indent="-342900">
              <a:lnSpc>
                <a:spcPct val="120000"/>
              </a:lnSpc>
              <a:buFont typeface="Wingdings" pitchFamily="2" charset="2"/>
              <a:buChar char="Ø"/>
            </a:pPr>
            <a:r>
              <a:rPr lang="en" altLang="ko-KR" sz="1700" dirty="0">
                <a:solidFill>
                  <a:srgbClr val="314B74"/>
                </a:solidFill>
                <a:latin typeface="ONE Mobile Title" pitchFamily="2" charset="-127"/>
                <a:ea typeface="ONE Mobile Title" pitchFamily="2" charset="-127"/>
              </a:rPr>
              <a:t>UN (421M </a:t>
            </a:r>
            <a:r>
              <a:rPr lang="ko-KR" altLang="en-US" sz="1700" dirty="0">
                <a:solidFill>
                  <a:srgbClr val="314B74"/>
                </a:solidFill>
                <a:latin typeface="ONE Mobile Title" pitchFamily="2" charset="-127"/>
                <a:ea typeface="ONE Mobile Title" pitchFamily="2" charset="-127"/>
              </a:rPr>
              <a:t>단어</a:t>
            </a:r>
            <a:r>
              <a:rPr lang="en-US" altLang="ko-KR" sz="1700" dirty="0">
                <a:solidFill>
                  <a:srgbClr val="314B74"/>
                </a:solidFill>
                <a:latin typeface="ONE Mobile Title" pitchFamily="2" charset="-127"/>
                <a:ea typeface="ONE Mobile Title" pitchFamily="2" charset="-127"/>
              </a:rPr>
              <a:t>)</a:t>
            </a:r>
          </a:p>
          <a:p>
            <a:pPr marL="1257300" lvl="2"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기타 </a:t>
            </a:r>
            <a:r>
              <a:rPr lang="ko-KR" altLang="en-US" sz="1700" dirty="0" err="1">
                <a:solidFill>
                  <a:srgbClr val="314B74"/>
                </a:solidFill>
                <a:latin typeface="ONE Mobile Title" pitchFamily="2" charset="-127"/>
                <a:ea typeface="ONE Mobile Title" pitchFamily="2" charset="-127"/>
              </a:rPr>
              <a:t>크롤링된</a:t>
            </a:r>
            <a:r>
              <a:rPr lang="ko-KR" altLang="en-US" sz="1700" dirty="0">
                <a:solidFill>
                  <a:srgbClr val="314B74"/>
                </a:solidFill>
                <a:latin typeface="ONE Mobile Title" pitchFamily="2" charset="-127"/>
                <a:ea typeface="ONE Mobile Title" pitchFamily="2" charset="-127"/>
              </a:rPr>
              <a:t> 데이터 </a:t>
            </a:r>
            <a:r>
              <a:rPr lang="en-US" altLang="ko-KR" sz="1700" dirty="0">
                <a:solidFill>
                  <a:srgbClr val="314B74"/>
                </a:solidFill>
                <a:latin typeface="ONE Mobile Title" pitchFamily="2" charset="-127"/>
                <a:ea typeface="ONE Mobile Title" pitchFamily="2" charset="-127"/>
              </a:rPr>
              <a:t>(</a:t>
            </a:r>
            <a:r>
              <a:rPr lang="ko-KR" altLang="en-US" sz="1700" dirty="0">
                <a:solidFill>
                  <a:srgbClr val="314B74"/>
                </a:solidFill>
                <a:latin typeface="ONE Mobile Title" pitchFamily="2" charset="-127"/>
                <a:ea typeface="ONE Mobile Title" pitchFamily="2" charset="-127"/>
              </a:rPr>
              <a:t>총 </a:t>
            </a:r>
            <a:r>
              <a:rPr lang="en-US" altLang="ko-KR" sz="1700" dirty="0">
                <a:solidFill>
                  <a:srgbClr val="314B74"/>
                </a:solidFill>
                <a:latin typeface="ONE Mobile Title" pitchFamily="2" charset="-127"/>
                <a:ea typeface="ONE Mobile Title" pitchFamily="2" charset="-127"/>
              </a:rPr>
              <a:t>362.5</a:t>
            </a:r>
            <a:r>
              <a:rPr lang="en" altLang="ko-KR" sz="1700" dirty="0">
                <a:solidFill>
                  <a:srgbClr val="314B74"/>
                </a:solidFill>
                <a:latin typeface="ONE Mobile Title" pitchFamily="2" charset="-127"/>
                <a:ea typeface="ONE Mobile Title" pitchFamily="2" charset="-127"/>
              </a:rPr>
              <a:t>M </a:t>
            </a:r>
            <a:r>
              <a:rPr lang="ko-KR" altLang="en-US" sz="1700" dirty="0">
                <a:solidFill>
                  <a:srgbClr val="314B74"/>
                </a:solidFill>
                <a:latin typeface="ONE Mobile Title" pitchFamily="2" charset="-127"/>
                <a:ea typeface="ONE Mobile Title" pitchFamily="2" charset="-127"/>
              </a:rPr>
              <a:t>단어</a:t>
            </a:r>
            <a:r>
              <a:rPr lang="en-US" altLang="ko-KR" sz="1700" dirty="0">
                <a:solidFill>
                  <a:srgbClr val="314B74"/>
                </a:solidFill>
                <a:latin typeface="ONE Mobile Title" pitchFamily="2" charset="-127"/>
                <a:ea typeface="ONE Mobile Title" pitchFamily="2" charset="-127"/>
              </a:rPr>
              <a:t>)</a:t>
            </a:r>
          </a:p>
          <a:p>
            <a:pPr marL="800100" lvl="1"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모든 데이터 합산 시 총 </a:t>
            </a:r>
            <a:r>
              <a:rPr lang="en-US" altLang="ko-KR" sz="1700" dirty="0">
                <a:solidFill>
                  <a:srgbClr val="314B74"/>
                </a:solidFill>
                <a:latin typeface="ONE Mobile Title" pitchFamily="2" charset="-127"/>
                <a:ea typeface="ONE Mobile Title" pitchFamily="2" charset="-127"/>
              </a:rPr>
              <a:t>850</a:t>
            </a:r>
            <a:r>
              <a:rPr lang="en" altLang="ko-KR" sz="1700" dirty="0">
                <a:solidFill>
                  <a:srgbClr val="314B74"/>
                </a:solidFill>
                <a:latin typeface="ONE Mobile Title" pitchFamily="2" charset="-127"/>
                <a:ea typeface="ONE Mobile Title" pitchFamily="2" charset="-127"/>
              </a:rPr>
              <a:t>M </a:t>
            </a:r>
            <a:r>
              <a:rPr lang="ko-KR" altLang="en-US" sz="1700" dirty="0">
                <a:solidFill>
                  <a:srgbClr val="314B74"/>
                </a:solidFill>
                <a:latin typeface="ONE Mobile Title" pitchFamily="2" charset="-127"/>
                <a:ea typeface="ONE Mobile Title" pitchFamily="2" charset="-127"/>
              </a:rPr>
              <a:t>단어로 구성</a:t>
            </a:r>
          </a:p>
          <a:p>
            <a:pPr marL="342900"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데이터 크기 축소 </a:t>
            </a:r>
          </a:p>
          <a:p>
            <a:pPr marL="800100" lvl="1" indent="-342900">
              <a:lnSpc>
                <a:spcPct val="120000"/>
              </a:lnSpc>
              <a:buFont typeface="Wingdings" pitchFamily="2" charset="2"/>
              <a:buChar char="Ø"/>
            </a:pPr>
            <a:r>
              <a:rPr lang="en" altLang="ko-KR" sz="1700" dirty="0">
                <a:solidFill>
                  <a:srgbClr val="314B74"/>
                </a:solidFill>
                <a:latin typeface="ONE Mobile Title" pitchFamily="2" charset="-127"/>
                <a:ea typeface="ONE Mobile Title" pitchFamily="2" charset="-127"/>
              </a:rPr>
              <a:t>Axelrod et al. (2011)</a:t>
            </a:r>
            <a:r>
              <a:rPr lang="ko-KR" altLang="en-US" sz="1700" dirty="0">
                <a:solidFill>
                  <a:srgbClr val="314B74"/>
                </a:solidFill>
                <a:latin typeface="ONE Mobile Title" pitchFamily="2" charset="-127"/>
                <a:ea typeface="ONE Mobile Title" pitchFamily="2" charset="-127"/>
              </a:rPr>
              <a:t>의 데이터 선택 기법을 활용하여 병렬 코퍼스를 </a:t>
            </a:r>
            <a:r>
              <a:rPr lang="en-US" altLang="ko-KR" sz="1700" dirty="0">
                <a:solidFill>
                  <a:srgbClr val="FF0000"/>
                </a:solidFill>
                <a:latin typeface="ONE Mobile Title" pitchFamily="2" charset="-127"/>
                <a:ea typeface="ONE Mobile Title" pitchFamily="2" charset="-127"/>
              </a:rPr>
              <a:t>348</a:t>
            </a:r>
            <a:r>
              <a:rPr lang="en" altLang="ko-KR" sz="1700" dirty="0">
                <a:solidFill>
                  <a:srgbClr val="FF0000"/>
                </a:solidFill>
                <a:latin typeface="ONE Mobile Title" pitchFamily="2" charset="-127"/>
                <a:ea typeface="ONE Mobile Title" pitchFamily="2" charset="-127"/>
              </a:rPr>
              <a:t>M </a:t>
            </a:r>
            <a:r>
              <a:rPr lang="ko-KR" altLang="en-US" sz="1700" dirty="0">
                <a:solidFill>
                  <a:srgbClr val="FF0000"/>
                </a:solidFill>
                <a:latin typeface="ONE Mobile Title" pitchFamily="2" charset="-127"/>
                <a:ea typeface="ONE Mobile Title" pitchFamily="2" charset="-127"/>
              </a:rPr>
              <a:t>단어로 축소</a:t>
            </a:r>
          </a:p>
          <a:p>
            <a:pPr marL="800100" lvl="1"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단어 빈도를 기준으로 상위 </a:t>
            </a:r>
            <a:r>
              <a:rPr lang="en-US" altLang="ko-KR" sz="1700" dirty="0">
                <a:solidFill>
                  <a:srgbClr val="314B74"/>
                </a:solidFill>
                <a:latin typeface="ONE Mobile Title" pitchFamily="2" charset="-127"/>
                <a:ea typeface="ONE Mobile Title" pitchFamily="2" charset="-127"/>
              </a:rPr>
              <a:t>30,000</a:t>
            </a:r>
            <a:r>
              <a:rPr lang="ko-KR" altLang="en-US" sz="1700" dirty="0">
                <a:solidFill>
                  <a:srgbClr val="314B74"/>
                </a:solidFill>
                <a:latin typeface="ONE Mobile Title" pitchFamily="2" charset="-127"/>
                <a:ea typeface="ONE Mobile Title" pitchFamily="2" charset="-127"/>
              </a:rPr>
              <a:t>개의 단어를 선정하여 학습에 사용</a:t>
            </a:r>
          </a:p>
          <a:p>
            <a:pPr marL="800100" lvl="1" indent="-342900">
              <a:lnSpc>
                <a:spcPct val="120000"/>
              </a:lnSpc>
              <a:buFont typeface="Wingdings" pitchFamily="2" charset="2"/>
              <a:buChar char="Ø"/>
            </a:pPr>
            <a:r>
              <a:rPr lang="ko-KR" altLang="en-US" sz="1700" dirty="0">
                <a:solidFill>
                  <a:srgbClr val="FF0000"/>
                </a:solidFill>
                <a:latin typeface="ONE Mobile Title" pitchFamily="2" charset="-127"/>
                <a:ea typeface="ONE Mobile Title" pitchFamily="2" charset="-127"/>
              </a:rPr>
              <a:t>선정되지 않은 단어는 </a:t>
            </a:r>
            <a:r>
              <a:rPr lang="en-US" altLang="ko-KR" sz="1700" dirty="0">
                <a:solidFill>
                  <a:srgbClr val="FF0000"/>
                </a:solidFill>
                <a:latin typeface="ONE Mobile Title" pitchFamily="2" charset="-127"/>
                <a:ea typeface="ONE Mobile Title" pitchFamily="2" charset="-127"/>
              </a:rPr>
              <a:t>[</a:t>
            </a:r>
            <a:r>
              <a:rPr lang="en" altLang="ko-KR" sz="1700" dirty="0">
                <a:solidFill>
                  <a:srgbClr val="FF0000"/>
                </a:solidFill>
                <a:latin typeface="ONE Mobile Title" pitchFamily="2" charset="-127"/>
                <a:ea typeface="ONE Mobile Title" pitchFamily="2" charset="-127"/>
              </a:rPr>
              <a:t>UNK] </a:t>
            </a:r>
            <a:r>
              <a:rPr lang="ko-KR" altLang="en-US" sz="1700" dirty="0">
                <a:solidFill>
                  <a:srgbClr val="FF0000"/>
                </a:solidFill>
                <a:latin typeface="ONE Mobile Title" pitchFamily="2" charset="-127"/>
                <a:ea typeface="ONE Mobile Title" pitchFamily="2" charset="-127"/>
              </a:rPr>
              <a:t>토큰으로 대체</a:t>
            </a:r>
          </a:p>
          <a:p>
            <a:pPr marL="342900"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데이터 분할 </a:t>
            </a:r>
          </a:p>
          <a:p>
            <a:pPr marL="800100" lvl="1"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학습 데이터</a:t>
            </a:r>
            <a:r>
              <a:rPr lang="en-US" altLang="ko-KR" sz="1700" dirty="0">
                <a:solidFill>
                  <a:srgbClr val="314B74"/>
                </a:solidFill>
                <a:latin typeface="ONE Mobile Title" pitchFamily="2" charset="-127"/>
                <a:ea typeface="ONE Mobile Title" pitchFamily="2" charset="-127"/>
              </a:rPr>
              <a:t>: </a:t>
            </a:r>
            <a:r>
              <a:rPr lang="ko-KR" altLang="en-US" sz="1700" dirty="0">
                <a:solidFill>
                  <a:srgbClr val="314B74"/>
                </a:solidFill>
                <a:latin typeface="ONE Mobile Title" pitchFamily="2" charset="-127"/>
                <a:ea typeface="ONE Mobile Title" pitchFamily="2" charset="-127"/>
              </a:rPr>
              <a:t>위에서 선택된 </a:t>
            </a:r>
            <a:r>
              <a:rPr lang="en-US" altLang="ko-KR" sz="1700" dirty="0">
                <a:solidFill>
                  <a:srgbClr val="314B74"/>
                </a:solidFill>
                <a:latin typeface="ONE Mobile Title" pitchFamily="2" charset="-127"/>
                <a:ea typeface="ONE Mobile Title" pitchFamily="2" charset="-127"/>
              </a:rPr>
              <a:t>348</a:t>
            </a:r>
            <a:r>
              <a:rPr lang="en" altLang="ko-KR" sz="1700" dirty="0">
                <a:solidFill>
                  <a:srgbClr val="314B74"/>
                </a:solidFill>
                <a:latin typeface="ONE Mobile Title" pitchFamily="2" charset="-127"/>
                <a:ea typeface="ONE Mobile Title" pitchFamily="2" charset="-127"/>
              </a:rPr>
              <a:t>M </a:t>
            </a:r>
            <a:r>
              <a:rPr lang="ko-KR" altLang="en-US" sz="1700" dirty="0">
                <a:solidFill>
                  <a:srgbClr val="314B74"/>
                </a:solidFill>
                <a:latin typeface="ONE Mobile Title" pitchFamily="2" charset="-127"/>
                <a:ea typeface="ONE Mobile Title" pitchFamily="2" charset="-127"/>
              </a:rPr>
              <a:t>단어의 병렬 코퍼스를 사용</a:t>
            </a:r>
          </a:p>
          <a:p>
            <a:pPr marL="800100" lvl="1"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검증 데이터</a:t>
            </a:r>
            <a:r>
              <a:rPr lang="en-US" altLang="ko-KR" sz="1700" dirty="0">
                <a:solidFill>
                  <a:srgbClr val="314B74"/>
                </a:solidFill>
                <a:latin typeface="ONE Mobile Title" pitchFamily="2" charset="-127"/>
                <a:ea typeface="ONE Mobile Title" pitchFamily="2" charset="-127"/>
              </a:rPr>
              <a:t>: </a:t>
            </a:r>
            <a:r>
              <a:rPr lang="en" altLang="ko-KR" sz="1700" dirty="0">
                <a:solidFill>
                  <a:srgbClr val="314B74"/>
                </a:solidFill>
                <a:latin typeface="ONE Mobile Title" pitchFamily="2" charset="-127"/>
                <a:ea typeface="ONE Mobile Title" pitchFamily="2" charset="-127"/>
              </a:rPr>
              <a:t>WMT ’14</a:t>
            </a:r>
            <a:r>
              <a:rPr lang="ko-KR" altLang="en-US" sz="1700" dirty="0">
                <a:solidFill>
                  <a:srgbClr val="314B74"/>
                </a:solidFill>
                <a:latin typeface="ONE Mobile Title" pitchFamily="2" charset="-127"/>
                <a:ea typeface="ONE Mobile Title" pitchFamily="2" charset="-127"/>
              </a:rPr>
              <a:t>의 </a:t>
            </a:r>
            <a:r>
              <a:rPr lang="en" altLang="ko-KR" sz="1700" dirty="0">
                <a:solidFill>
                  <a:srgbClr val="314B74"/>
                </a:solidFill>
                <a:latin typeface="ONE Mobile Title" pitchFamily="2" charset="-127"/>
                <a:ea typeface="ONE Mobile Title" pitchFamily="2" charset="-127"/>
              </a:rPr>
              <a:t>news-test-2012</a:t>
            </a:r>
            <a:r>
              <a:rPr lang="ko-KR" altLang="en-US" sz="1700" dirty="0">
                <a:solidFill>
                  <a:srgbClr val="314B74"/>
                </a:solidFill>
                <a:latin typeface="ONE Mobile Title" pitchFamily="2" charset="-127"/>
                <a:ea typeface="ONE Mobile Title" pitchFamily="2" charset="-127"/>
              </a:rPr>
              <a:t>와 </a:t>
            </a:r>
            <a:r>
              <a:rPr lang="en" altLang="ko-KR" sz="1700" dirty="0">
                <a:solidFill>
                  <a:srgbClr val="314B74"/>
                </a:solidFill>
                <a:latin typeface="ONE Mobile Title" pitchFamily="2" charset="-127"/>
                <a:ea typeface="ONE Mobile Title" pitchFamily="2" charset="-127"/>
              </a:rPr>
              <a:t>news-test-2013</a:t>
            </a:r>
            <a:r>
              <a:rPr lang="ko-KR" altLang="en-US" sz="1700" dirty="0">
                <a:solidFill>
                  <a:srgbClr val="314B74"/>
                </a:solidFill>
                <a:latin typeface="ONE Mobile Title" pitchFamily="2" charset="-127"/>
                <a:ea typeface="ONE Mobile Title" pitchFamily="2" charset="-127"/>
              </a:rPr>
              <a:t>을 병합하여 검증 세트로 사용</a:t>
            </a:r>
          </a:p>
          <a:p>
            <a:pPr marL="800100" lvl="1"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테스트 데이터</a:t>
            </a:r>
            <a:r>
              <a:rPr lang="en-US" altLang="ko-KR" sz="1700" dirty="0">
                <a:solidFill>
                  <a:srgbClr val="314B74"/>
                </a:solidFill>
                <a:latin typeface="ONE Mobile Title" pitchFamily="2" charset="-127"/>
                <a:ea typeface="ONE Mobile Title" pitchFamily="2" charset="-127"/>
              </a:rPr>
              <a:t>: </a:t>
            </a:r>
            <a:r>
              <a:rPr lang="en" altLang="ko-KR" sz="1700" dirty="0">
                <a:solidFill>
                  <a:srgbClr val="314B74"/>
                </a:solidFill>
                <a:latin typeface="ONE Mobile Title" pitchFamily="2" charset="-127"/>
                <a:ea typeface="ONE Mobile Title" pitchFamily="2" charset="-127"/>
              </a:rPr>
              <a:t>news-test-2014(3003 </a:t>
            </a:r>
            <a:r>
              <a:rPr lang="ko-KR" altLang="en-US" sz="1700" dirty="0">
                <a:solidFill>
                  <a:srgbClr val="314B74"/>
                </a:solidFill>
                <a:latin typeface="ONE Mobile Title" pitchFamily="2" charset="-127"/>
                <a:ea typeface="ONE Mobile Title" pitchFamily="2" charset="-127"/>
              </a:rPr>
              <a:t>문장</a:t>
            </a:r>
            <a:r>
              <a:rPr lang="en-US" altLang="ko-KR" sz="1700" dirty="0">
                <a:solidFill>
                  <a:srgbClr val="314B74"/>
                </a:solidFill>
                <a:latin typeface="ONE Mobile Title" pitchFamily="2" charset="-127"/>
                <a:ea typeface="ONE Mobile Title" pitchFamily="2" charset="-127"/>
              </a:rPr>
              <a:t>)</a:t>
            </a:r>
            <a:r>
              <a:rPr lang="ko-KR" altLang="en-US" sz="1700" dirty="0" err="1">
                <a:solidFill>
                  <a:srgbClr val="314B74"/>
                </a:solidFill>
                <a:latin typeface="ONE Mobile Title" pitchFamily="2" charset="-127"/>
                <a:ea typeface="ONE Mobile Title" pitchFamily="2" charset="-127"/>
              </a:rPr>
              <a:t>를</a:t>
            </a:r>
            <a:r>
              <a:rPr lang="ko-KR" altLang="en-US" sz="1700" dirty="0">
                <a:solidFill>
                  <a:srgbClr val="314B74"/>
                </a:solidFill>
                <a:latin typeface="ONE Mobile Title" pitchFamily="2" charset="-127"/>
                <a:ea typeface="ONE Mobile Title" pitchFamily="2" charset="-127"/>
              </a:rPr>
              <a:t> 사용하여 모델 성능을 평가</a:t>
            </a:r>
          </a:p>
          <a:p>
            <a:pPr marL="342900" indent="-342900">
              <a:lnSpc>
                <a:spcPct val="120000"/>
              </a:lnSpc>
              <a:buFont typeface="Wingdings" pitchFamily="2" charset="2"/>
              <a:buChar char="Ø"/>
            </a:pPr>
            <a:r>
              <a:rPr lang="ko-KR" altLang="en-US" sz="1700" dirty="0" err="1">
                <a:solidFill>
                  <a:srgbClr val="314B74"/>
                </a:solidFill>
                <a:latin typeface="ONE Mobile Title" pitchFamily="2" charset="-127"/>
                <a:ea typeface="ONE Mobile Title" pitchFamily="2" charset="-127"/>
              </a:rPr>
              <a:t>전처리</a:t>
            </a:r>
            <a:r>
              <a:rPr lang="ko-KR" altLang="en-US" sz="1700" dirty="0">
                <a:solidFill>
                  <a:srgbClr val="314B74"/>
                </a:solidFill>
                <a:latin typeface="ONE Mobile Title" pitchFamily="2" charset="-127"/>
                <a:ea typeface="ONE Mobile Title" pitchFamily="2" charset="-127"/>
              </a:rPr>
              <a:t> </a:t>
            </a:r>
          </a:p>
          <a:p>
            <a:pPr marL="800100" lvl="1"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토큰화</a:t>
            </a:r>
            <a:r>
              <a:rPr lang="en-US" altLang="ko-KR" sz="1700" dirty="0">
                <a:solidFill>
                  <a:srgbClr val="314B74"/>
                </a:solidFill>
                <a:latin typeface="ONE Mobile Title" pitchFamily="2" charset="-127"/>
                <a:ea typeface="ONE Mobile Title" pitchFamily="2" charset="-127"/>
              </a:rPr>
              <a:t>: </a:t>
            </a:r>
            <a:r>
              <a:rPr lang="ko-KR" altLang="en-US" sz="1700" dirty="0">
                <a:solidFill>
                  <a:srgbClr val="314B74"/>
                </a:solidFill>
                <a:latin typeface="ONE Mobile Title" pitchFamily="2" charset="-127"/>
                <a:ea typeface="ONE Mobile Title" pitchFamily="2" charset="-127"/>
              </a:rPr>
              <a:t>오픈소스 번역 도구인 </a:t>
            </a:r>
            <a:r>
              <a:rPr lang="en" altLang="ko-KR" sz="1700" dirty="0">
                <a:solidFill>
                  <a:srgbClr val="314B74"/>
                </a:solidFill>
                <a:latin typeface="ONE Mobile Title" pitchFamily="2" charset="-127"/>
                <a:ea typeface="ONE Mobile Title" pitchFamily="2" charset="-127"/>
              </a:rPr>
              <a:t>Moses</a:t>
            </a:r>
            <a:r>
              <a:rPr lang="ko-KR" altLang="en-US" sz="1700" dirty="0">
                <a:solidFill>
                  <a:srgbClr val="314B74"/>
                </a:solidFill>
                <a:latin typeface="ONE Mobile Title" pitchFamily="2" charset="-127"/>
                <a:ea typeface="ONE Mobile Title" pitchFamily="2" charset="-127"/>
              </a:rPr>
              <a:t>의 토큰화 스크립트 사용</a:t>
            </a:r>
          </a:p>
          <a:p>
            <a:pPr marL="800100" lvl="1" indent="-342900">
              <a:lnSpc>
                <a:spcPct val="120000"/>
              </a:lnSpc>
              <a:buFont typeface="Wingdings" pitchFamily="2" charset="2"/>
              <a:buChar char="Ø"/>
            </a:pPr>
            <a:r>
              <a:rPr lang="ko-KR" altLang="en-US" sz="1700" dirty="0">
                <a:solidFill>
                  <a:srgbClr val="314B74"/>
                </a:solidFill>
                <a:latin typeface="ONE Mobile Title" pitchFamily="2" charset="-127"/>
                <a:ea typeface="ONE Mobile Title" pitchFamily="2" charset="-127"/>
              </a:rPr>
              <a:t>추가 처리</a:t>
            </a:r>
            <a:r>
              <a:rPr lang="en-US" altLang="ko-KR" sz="1700" dirty="0">
                <a:solidFill>
                  <a:srgbClr val="314B74"/>
                </a:solidFill>
                <a:latin typeface="ONE Mobile Title" pitchFamily="2" charset="-127"/>
                <a:ea typeface="ONE Mobile Title" pitchFamily="2" charset="-127"/>
              </a:rPr>
              <a:t>: </a:t>
            </a:r>
            <a:r>
              <a:rPr lang="ko-KR" altLang="en-US" sz="1700" dirty="0">
                <a:solidFill>
                  <a:srgbClr val="314B74"/>
                </a:solidFill>
                <a:latin typeface="ONE Mobile Title" pitchFamily="2" charset="-127"/>
                <a:ea typeface="ONE Mobile Title" pitchFamily="2" charset="-127"/>
              </a:rPr>
              <a:t>소문자 변환</a:t>
            </a:r>
            <a:r>
              <a:rPr lang="en-US" altLang="ko-KR" sz="1700" dirty="0">
                <a:solidFill>
                  <a:srgbClr val="314B74"/>
                </a:solidFill>
                <a:latin typeface="ONE Mobile Title" pitchFamily="2" charset="-127"/>
                <a:ea typeface="ONE Mobile Title" pitchFamily="2" charset="-127"/>
              </a:rPr>
              <a:t>, </a:t>
            </a:r>
            <a:r>
              <a:rPr lang="ko-KR" altLang="en-US" sz="1700" dirty="0">
                <a:solidFill>
                  <a:srgbClr val="314B74"/>
                </a:solidFill>
                <a:latin typeface="ONE Mobile Title" pitchFamily="2" charset="-127"/>
                <a:ea typeface="ONE Mobile Title" pitchFamily="2" charset="-127"/>
              </a:rPr>
              <a:t>어간 추출 등의 추가 전처리는 적용하지 않음</a:t>
            </a:r>
          </a:p>
        </p:txBody>
      </p:sp>
    </p:spTree>
    <p:extLst>
      <p:ext uri="{BB962C8B-B14F-4D97-AF65-F5344CB8AC3E}">
        <p14:creationId xmlns:p14="http://schemas.microsoft.com/office/powerpoint/2010/main" val="76958211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1595</TotalTime>
  <Words>1386</Words>
  <Application>Microsoft Macintosh PowerPoint</Application>
  <PresentationFormat>와이드스크린</PresentationFormat>
  <Paragraphs>157</Paragraphs>
  <Slides>16</Slides>
  <Notes>0</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16</vt:i4>
      </vt:variant>
    </vt:vector>
  </HeadingPairs>
  <TitlesOfParts>
    <vt:vector size="23" baseType="lpstr">
      <vt:lpstr>Wingdings</vt:lpstr>
      <vt:lpstr>MBC 1961 Medium</vt:lpstr>
      <vt:lpstr>맑은 고딕</vt:lpstr>
      <vt:lpstr>ONE 모바일고딕 Title</vt:lpstr>
      <vt:lpstr>ONE Mobile Title</vt:lpstr>
      <vt:lpstr>Arial</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dc:creator>
  <cp:lastModifiedBy>홍승현</cp:lastModifiedBy>
  <cp:revision>108</cp:revision>
  <dcterms:created xsi:type="dcterms:W3CDTF">2024-09-19T02:18:42Z</dcterms:created>
  <dcterms:modified xsi:type="dcterms:W3CDTF">2025-01-13T01:58:03Z</dcterms:modified>
</cp:coreProperties>
</file>

<file path=docProps/thumbnail.jpeg>
</file>